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7" r:id="rId2"/>
  </p:sldMasterIdLst>
  <p:notesMasterIdLst>
    <p:notesMasterId r:id="rId15"/>
  </p:notesMasterIdLst>
  <p:sldIdLst>
    <p:sldId id="2146849416" r:id="rId3"/>
    <p:sldId id="305" r:id="rId4"/>
    <p:sldId id="298" r:id="rId5"/>
    <p:sldId id="2146849367" r:id="rId6"/>
    <p:sldId id="2146849418" r:id="rId7"/>
    <p:sldId id="2146849424" r:id="rId8"/>
    <p:sldId id="2146849420" r:id="rId9"/>
    <p:sldId id="2146849421" r:id="rId10"/>
    <p:sldId id="2146849422" r:id="rId11"/>
    <p:sldId id="2146849423" r:id="rId12"/>
    <p:sldId id="2146849425" r:id="rId13"/>
    <p:sldId id="135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8D8BEC-3244-A035-B635-006E6E506A7A}" name="Lynn Nissen" initials="LN" userId="S::lnissen@pascocountyfl.net::9f2f3e6f-770e-492a-b76b-548db5e169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276" autoAdjust="0"/>
  </p:normalViewPr>
  <p:slideViewPr>
    <p:cSldViewPr>
      <p:cViewPr varScale="1">
        <p:scale>
          <a:sx n="89" d="100"/>
          <a:sy n="89" d="100"/>
        </p:scale>
        <p:origin x="22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notesViewPr>
    <p:cSldViewPr>
      <p:cViewPr varScale="1">
        <p:scale>
          <a:sx n="51" d="100"/>
          <a:sy n="51" d="100"/>
        </p:scale>
        <p:origin x="-2672" y="-8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1EE1F-D5BD-4219-9F44-D2C156DFD02C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BDA1756-8B3F-4206-BD33-C6C3D604F56B}">
      <dgm:prSet/>
      <dgm:spPr/>
      <dgm:t>
        <a:bodyPr/>
        <a:lstStyle/>
        <a:p>
          <a:r>
            <a:rPr lang="en-US" dirty="0"/>
            <a:t>The Opioid Crisis</a:t>
          </a:r>
        </a:p>
      </dgm:t>
    </dgm:pt>
    <dgm:pt modelId="{8A0BE647-2B6C-4D7E-A06D-7E6E4268168D}" type="parTrans" cxnId="{02F98A10-19F9-4A40-A920-F78596EAC63C}">
      <dgm:prSet/>
      <dgm:spPr/>
      <dgm:t>
        <a:bodyPr/>
        <a:lstStyle/>
        <a:p>
          <a:endParaRPr lang="en-US"/>
        </a:p>
      </dgm:t>
    </dgm:pt>
    <dgm:pt modelId="{7B711DCA-B01A-4934-B845-42D06BB45BD9}" type="sibTrans" cxnId="{02F98A10-19F9-4A40-A920-F78596EAC63C}">
      <dgm:prSet/>
      <dgm:spPr/>
      <dgm:t>
        <a:bodyPr/>
        <a:lstStyle/>
        <a:p>
          <a:endParaRPr lang="en-US"/>
        </a:p>
      </dgm:t>
    </dgm:pt>
    <dgm:pt modelId="{9D4FBFAE-7BFF-451E-99F3-42322EC93A95}">
      <dgm:prSet/>
      <dgm:spPr/>
      <dgm:t>
        <a:bodyPr/>
        <a:lstStyle/>
        <a:p>
          <a:r>
            <a:rPr lang="en-US" sz="1700" kern="1200" dirty="0"/>
            <a:t>The scope of the problem is HUGE – </a:t>
          </a:r>
        </a:p>
      </dgm:t>
    </dgm:pt>
    <dgm:pt modelId="{10E14FA7-79FC-4132-A9EC-2ADAB36C7CCB}" type="parTrans" cxnId="{C04C7E83-AA87-4A8C-8202-DDA7EC016D09}">
      <dgm:prSet/>
      <dgm:spPr/>
      <dgm:t>
        <a:bodyPr/>
        <a:lstStyle/>
        <a:p>
          <a:endParaRPr lang="en-US"/>
        </a:p>
      </dgm:t>
    </dgm:pt>
    <dgm:pt modelId="{396C40B9-1E9C-421F-9BC7-3B1D6A5207F9}" type="sibTrans" cxnId="{C04C7E83-AA87-4A8C-8202-DDA7EC016D09}">
      <dgm:prSet/>
      <dgm:spPr/>
      <dgm:t>
        <a:bodyPr/>
        <a:lstStyle/>
        <a:p>
          <a:endParaRPr lang="en-US"/>
        </a:p>
      </dgm:t>
    </dgm:pt>
    <dgm:pt modelId="{6A83428A-A02C-4829-9B50-8E4691831C00}">
      <dgm:prSet/>
      <dgm:spPr/>
      <dgm:t>
        <a:bodyPr/>
        <a:lstStyle/>
        <a:p>
          <a:r>
            <a:rPr lang="en-US" sz="1700" kern="1200" dirty="0"/>
            <a:t>2021 Pasco and Pinellas Counties reported the highest number of fentanyl deaths in Florida</a:t>
          </a:r>
        </a:p>
      </dgm:t>
    </dgm:pt>
    <dgm:pt modelId="{DCC5E12F-E329-417C-8D00-54077DD879E7}" type="parTrans" cxnId="{68A0BAB7-CAF1-419D-8584-566149AB2036}">
      <dgm:prSet/>
      <dgm:spPr/>
      <dgm:t>
        <a:bodyPr/>
        <a:lstStyle/>
        <a:p>
          <a:endParaRPr lang="en-US"/>
        </a:p>
      </dgm:t>
    </dgm:pt>
    <dgm:pt modelId="{592E7462-5233-40A0-BE0E-27AE02E2CC47}" type="sibTrans" cxnId="{68A0BAB7-CAF1-419D-8584-566149AB2036}">
      <dgm:prSet/>
      <dgm:spPr/>
      <dgm:t>
        <a:bodyPr/>
        <a:lstStyle/>
        <a:p>
          <a:endParaRPr lang="en-US"/>
        </a:p>
      </dgm:t>
    </dgm:pt>
    <dgm:pt modelId="{3584A61C-F030-4836-9EB7-46E93DBF7775}">
      <dgm:prSet/>
      <dgm:spPr/>
      <dgm:t>
        <a:bodyPr/>
        <a:lstStyle/>
        <a:p>
          <a:r>
            <a:rPr lang="en-US" sz="1700" kern="1200" dirty="0"/>
            <a:t>Overdose rates historically above state and national averages</a:t>
          </a:r>
        </a:p>
      </dgm:t>
    </dgm:pt>
    <dgm:pt modelId="{8F2B35BC-749B-425E-9718-5E84031B25E2}" type="parTrans" cxnId="{8BF4D7AA-544F-4E97-9643-65DA2C2B78F7}">
      <dgm:prSet/>
      <dgm:spPr/>
      <dgm:t>
        <a:bodyPr/>
        <a:lstStyle/>
        <a:p>
          <a:endParaRPr lang="en-US"/>
        </a:p>
      </dgm:t>
    </dgm:pt>
    <dgm:pt modelId="{B97E8903-DB3F-4E61-BD50-5D409B1127DC}" type="sibTrans" cxnId="{8BF4D7AA-544F-4E97-9643-65DA2C2B78F7}">
      <dgm:prSet/>
      <dgm:spPr/>
      <dgm:t>
        <a:bodyPr/>
        <a:lstStyle/>
        <a:p>
          <a:endParaRPr lang="en-US"/>
        </a:p>
      </dgm:t>
    </dgm:pt>
    <dgm:pt modelId="{84531C9D-BA30-4960-BD49-59120C08CD0A}">
      <dgm:prSet custT="1"/>
      <dgm:spPr/>
      <dgm:t>
        <a:bodyPr/>
        <a:lstStyle/>
        <a:p>
          <a:r>
            <a:rPr lang="en-US" sz="1700" kern="1200" dirty="0"/>
            <a:t>Pasco County </a:t>
          </a:r>
          <a:r>
            <a:rPr lang="en-US" sz="170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Sheriff’s Office reports </a:t>
          </a:r>
          <a:r>
            <a:rPr lang="en-US" sz="1700" kern="1200" dirty="0"/>
            <a:t>more than 100 overdoses per month – 1:5 are fatal</a:t>
          </a:r>
        </a:p>
      </dgm:t>
    </dgm:pt>
    <dgm:pt modelId="{147BDCD2-F22A-4FF0-872B-472DEBC0F01F}" type="parTrans" cxnId="{DF1E8D6E-29EA-4B70-8F29-47C73C0650DC}">
      <dgm:prSet/>
      <dgm:spPr/>
      <dgm:t>
        <a:bodyPr/>
        <a:lstStyle/>
        <a:p>
          <a:endParaRPr lang="en-US"/>
        </a:p>
      </dgm:t>
    </dgm:pt>
    <dgm:pt modelId="{B2E0615C-B43A-4A87-A384-CD05DDCAB7FA}" type="sibTrans" cxnId="{DF1E8D6E-29EA-4B70-8F29-47C73C0650DC}">
      <dgm:prSet/>
      <dgm:spPr/>
      <dgm:t>
        <a:bodyPr/>
        <a:lstStyle/>
        <a:p>
          <a:endParaRPr lang="en-US"/>
        </a:p>
      </dgm:t>
    </dgm:pt>
    <dgm:pt modelId="{641BFBCB-42E2-4A41-8AFF-DF54F1FE352C}">
      <dgm:prSet/>
      <dgm:spPr/>
      <dgm:t>
        <a:bodyPr/>
        <a:lstStyle/>
        <a:p>
          <a:r>
            <a:rPr lang="en-US" dirty="0"/>
            <a:t>Mental Health Needs</a:t>
          </a:r>
        </a:p>
      </dgm:t>
    </dgm:pt>
    <dgm:pt modelId="{DB2F3F46-0CC8-4E96-B3EB-B761D8BE5965}" type="parTrans" cxnId="{0646A404-D2C7-4970-A9C5-D03AF9FEA36B}">
      <dgm:prSet/>
      <dgm:spPr/>
      <dgm:t>
        <a:bodyPr/>
        <a:lstStyle/>
        <a:p>
          <a:endParaRPr lang="en-US"/>
        </a:p>
      </dgm:t>
    </dgm:pt>
    <dgm:pt modelId="{30670348-112A-4E4E-864C-C164FDA51DD9}" type="sibTrans" cxnId="{0646A404-D2C7-4970-A9C5-D03AF9FEA36B}">
      <dgm:prSet/>
      <dgm:spPr/>
      <dgm:t>
        <a:bodyPr/>
        <a:lstStyle/>
        <a:p>
          <a:endParaRPr lang="en-US"/>
        </a:p>
      </dgm:t>
    </dgm:pt>
    <dgm:pt modelId="{1069B948-320E-4DF8-8C54-162624CDDBD3}">
      <dgm:prSet/>
      <dgm:spPr/>
      <dgm:t>
        <a:bodyPr/>
        <a:lstStyle/>
        <a:p>
          <a:r>
            <a:rPr lang="en-US" dirty="0"/>
            <a:t>Over 31% of ESG recipients from 2024-2025 reported a significant mental illness</a:t>
          </a:r>
        </a:p>
      </dgm:t>
    </dgm:pt>
    <dgm:pt modelId="{438CFFCD-61A7-40B5-A34B-28D92B44331D}" type="parTrans" cxnId="{CA89E9BE-F32D-4083-A666-DFDBFD0F9A5E}">
      <dgm:prSet/>
      <dgm:spPr/>
      <dgm:t>
        <a:bodyPr/>
        <a:lstStyle/>
        <a:p>
          <a:endParaRPr lang="en-US"/>
        </a:p>
      </dgm:t>
    </dgm:pt>
    <dgm:pt modelId="{8B99596A-6400-4197-875D-B969B6FBF802}" type="sibTrans" cxnId="{CA89E9BE-F32D-4083-A666-DFDBFD0F9A5E}">
      <dgm:prSet/>
      <dgm:spPr/>
      <dgm:t>
        <a:bodyPr/>
        <a:lstStyle/>
        <a:p>
          <a:endParaRPr lang="en-US"/>
        </a:p>
      </dgm:t>
    </dgm:pt>
    <dgm:pt modelId="{1A4A1A16-EDD4-4A88-8BA8-6C1D38810400}">
      <dgm:prSet/>
      <dgm:spPr/>
      <dgm:t>
        <a:bodyPr/>
        <a:lstStyle/>
        <a:p>
          <a:r>
            <a:rPr lang="en-US" dirty="0"/>
            <a:t>Many people are hesitant to self-report substance abuse in the homeless arena</a:t>
          </a:r>
        </a:p>
      </dgm:t>
    </dgm:pt>
    <dgm:pt modelId="{B8DE4684-9BD1-4C5F-BB4B-3548641AE877}" type="parTrans" cxnId="{F2E76EDC-D5E2-47DE-A8F3-441650E8C814}">
      <dgm:prSet/>
      <dgm:spPr/>
      <dgm:t>
        <a:bodyPr/>
        <a:lstStyle/>
        <a:p>
          <a:endParaRPr lang="en-US"/>
        </a:p>
      </dgm:t>
    </dgm:pt>
    <dgm:pt modelId="{AD3FD51A-FEAA-4476-B15E-8F820D047220}" type="sibTrans" cxnId="{F2E76EDC-D5E2-47DE-A8F3-441650E8C814}">
      <dgm:prSet/>
      <dgm:spPr/>
      <dgm:t>
        <a:bodyPr/>
        <a:lstStyle/>
        <a:p>
          <a:endParaRPr lang="en-US"/>
        </a:p>
      </dgm:t>
    </dgm:pt>
    <dgm:pt modelId="{65A8EABB-31D7-4CFE-AA5D-79FA370BDE98}">
      <dgm:prSet/>
      <dgm:spPr/>
      <dgm:t>
        <a:bodyPr/>
        <a:lstStyle/>
        <a:p>
          <a:r>
            <a:rPr lang="en-US" dirty="0"/>
            <a:t>Anecdotally, the Holiday, Florida area is considered one of the nation’s opioid hot spots</a:t>
          </a:r>
        </a:p>
      </dgm:t>
    </dgm:pt>
    <dgm:pt modelId="{B6DBFCDA-DEA2-40EC-9931-45C3E419F1A7}" type="parTrans" cxnId="{D754CCEE-2350-4929-97DA-BF802AB948B6}">
      <dgm:prSet/>
      <dgm:spPr/>
      <dgm:t>
        <a:bodyPr/>
        <a:lstStyle/>
        <a:p>
          <a:endParaRPr lang="en-US"/>
        </a:p>
      </dgm:t>
    </dgm:pt>
    <dgm:pt modelId="{83772EA5-2F31-4F27-9F6A-D20CCA885374}" type="sibTrans" cxnId="{D754CCEE-2350-4929-97DA-BF802AB948B6}">
      <dgm:prSet/>
      <dgm:spPr/>
      <dgm:t>
        <a:bodyPr/>
        <a:lstStyle/>
        <a:p>
          <a:endParaRPr lang="en-US"/>
        </a:p>
      </dgm:t>
    </dgm:pt>
    <dgm:pt modelId="{2D59C67B-EC82-47FF-A8AE-7B19278E3F05}" type="pres">
      <dgm:prSet presAssocID="{34C1EE1F-D5BD-4219-9F44-D2C156DFD02C}" presName="linear" presStyleCnt="0">
        <dgm:presLayoutVars>
          <dgm:dir/>
          <dgm:animLvl val="lvl"/>
          <dgm:resizeHandles val="exact"/>
        </dgm:presLayoutVars>
      </dgm:prSet>
      <dgm:spPr/>
    </dgm:pt>
    <dgm:pt modelId="{55BC993F-3978-4674-9647-063FB06C0D23}" type="pres">
      <dgm:prSet presAssocID="{FBDA1756-8B3F-4206-BD33-C6C3D604F56B}" presName="parentLin" presStyleCnt="0"/>
      <dgm:spPr/>
    </dgm:pt>
    <dgm:pt modelId="{78773469-BF94-4273-8DF8-E80EC7C744F6}" type="pres">
      <dgm:prSet presAssocID="{FBDA1756-8B3F-4206-BD33-C6C3D604F56B}" presName="parentLeftMargin" presStyleLbl="node1" presStyleIdx="0" presStyleCnt="3"/>
      <dgm:spPr/>
    </dgm:pt>
    <dgm:pt modelId="{24D264DF-6FAF-4361-90BC-245621412B5B}" type="pres">
      <dgm:prSet presAssocID="{FBDA1756-8B3F-4206-BD33-C6C3D604F56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3F61FB2-1AD0-4536-AEC3-18BBB32CCFC4}" type="pres">
      <dgm:prSet presAssocID="{FBDA1756-8B3F-4206-BD33-C6C3D604F56B}" presName="negativeSpace" presStyleCnt="0"/>
      <dgm:spPr/>
    </dgm:pt>
    <dgm:pt modelId="{A14C698B-2186-4613-BDB5-ACA57B3B73CF}" type="pres">
      <dgm:prSet presAssocID="{FBDA1756-8B3F-4206-BD33-C6C3D604F56B}" presName="childText" presStyleLbl="conFgAcc1" presStyleIdx="0" presStyleCnt="3">
        <dgm:presLayoutVars>
          <dgm:bulletEnabled val="1"/>
        </dgm:presLayoutVars>
      </dgm:prSet>
      <dgm:spPr/>
    </dgm:pt>
    <dgm:pt modelId="{18B7F9BA-D000-4DAA-A248-C92159E94257}" type="pres">
      <dgm:prSet presAssocID="{7B711DCA-B01A-4934-B845-42D06BB45BD9}" presName="spaceBetweenRectangles" presStyleCnt="0"/>
      <dgm:spPr/>
    </dgm:pt>
    <dgm:pt modelId="{1F780E79-BC41-443B-B912-0D1686E42780}" type="pres">
      <dgm:prSet presAssocID="{641BFBCB-42E2-4A41-8AFF-DF54F1FE352C}" presName="parentLin" presStyleCnt="0"/>
      <dgm:spPr/>
    </dgm:pt>
    <dgm:pt modelId="{5A108748-E263-47E8-98EB-21A64960F9E5}" type="pres">
      <dgm:prSet presAssocID="{641BFBCB-42E2-4A41-8AFF-DF54F1FE352C}" presName="parentLeftMargin" presStyleLbl="node1" presStyleIdx="0" presStyleCnt="3"/>
      <dgm:spPr/>
    </dgm:pt>
    <dgm:pt modelId="{F8CE5588-D68C-4036-A178-F99C3E663049}" type="pres">
      <dgm:prSet presAssocID="{641BFBCB-42E2-4A41-8AFF-DF54F1FE35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E2B6F2-01A2-4A18-B3ED-DAFC824F4EE4}" type="pres">
      <dgm:prSet presAssocID="{641BFBCB-42E2-4A41-8AFF-DF54F1FE352C}" presName="negativeSpace" presStyleCnt="0"/>
      <dgm:spPr/>
    </dgm:pt>
    <dgm:pt modelId="{4CCFF215-B9A5-4020-A68E-3440A3BEE0B8}" type="pres">
      <dgm:prSet presAssocID="{641BFBCB-42E2-4A41-8AFF-DF54F1FE352C}" presName="childText" presStyleLbl="conFgAcc1" presStyleIdx="1" presStyleCnt="3">
        <dgm:presLayoutVars>
          <dgm:bulletEnabled val="1"/>
        </dgm:presLayoutVars>
      </dgm:prSet>
      <dgm:spPr/>
    </dgm:pt>
    <dgm:pt modelId="{8B238DFF-5F74-4417-9ACC-4F068E588CA8}" type="pres">
      <dgm:prSet presAssocID="{30670348-112A-4E4E-864C-C164FDA51DD9}" presName="spaceBetweenRectangles" presStyleCnt="0"/>
      <dgm:spPr/>
    </dgm:pt>
    <dgm:pt modelId="{4424692D-3CC6-463A-AB2D-F65BA5059CDA}" type="pres">
      <dgm:prSet presAssocID="{65A8EABB-31D7-4CFE-AA5D-79FA370BDE98}" presName="parentLin" presStyleCnt="0"/>
      <dgm:spPr/>
    </dgm:pt>
    <dgm:pt modelId="{63E91A18-DFE7-4B1B-B6B8-2FCD39B9EE63}" type="pres">
      <dgm:prSet presAssocID="{65A8EABB-31D7-4CFE-AA5D-79FA370BDE98}" presName="parentLeftMargin" presStyleLbl="node1" presStyleIdx="1" presStyleCnt="3"/>
      <dgm:spPr/>
    </dgm:pt>
    <dgm:pt modelId="{D4F974D5-92BC-40B3-B0C2-C151344D068C}" type="pres">
      <dgm:prSet presAssocID="{65A8EABB-31D7-4CFE-AA5D-79FA370BDE9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D760ADB-A97A-47A4-AC54-56FF9AA66B8A}" type="pres">
      <dgm:prSet presAssocID="{65A8EABB-31D7-4CFE-AA5D-79FA370BDE98}" presName="negativeSpace" presStyleCnt="0"/>
      <dgm:spPr/>
    </dgm:pt>
    <dgm:pt modelId="{B3CB514A-916B-44C2-AE96-4C633F8F5889}" type="pres">
      <dgm:prSet presAssocID="{65A8EABB-31D7-4CFE-AA5D-79FA370BDE9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318E703-41E9-4C9D-A127-0DFFCBF07F64}" type="presOf" srcId="{1069B948-320E-4DF8-8C54-162624CDDBD3}" destId="{4CCFF215-B9A5-4020-A68E-3440A3BEE0B8}" srcOrd="0" destOrd="0" presId="urn:microsoft.com/office/officeart/2005/8/layout/list1"/>
    <dgm:cxn modelId="{0646A404-D2C7-4970-A9C5-D03AF9FEA36B}" srcId="{34C1EE1F-D5BD-4219-9F44-D2C156DFD02C}" destId="{641BFBCB-42E2-4A41-8AFF-DF54F1FE352C}" srcOrd="1" destOrd="0" parTransId="{DB2F3F46-0CC8-4E96-B3EB-B761D8BE5965}" sibTransId="{30670348-112A-4E4E-864C-C164FDA51DD9}"/>
    <dgm:cxn modelId="{02F98A10-19F9-4A40-A920-F78596EAC63C}" srcId="{34C1EE1F-D5BD-4219-9F44-D2C156DFD02C}" destId="{FBDA1756-8B3F-4206-BD33-C6C3D604F56B}" srcOrd="0" destOrd="0" parTransId="{8A0BE647-2B6C-4D7E-A06D-7E6E4268168D}" sibTransId="{7B711DCA-B01A-4934-B845-42D06BB45BD9}"/>
    <dgm:cxn modelId="{46139210-E673-45F6-AFC3-F9DD8D6CA7D5}" type="presOf" srcId="{FBDA1756-8B3F-4206-BD33-C6C3D604F56B}" destId="{24D264DF-6FAF-4361-90BC-245621412B5B}" srcOrd="1" destOrd="0" presId="urn:microsoft.com/office/officeart/2005/8/layout/list1"/>
    <dgm:cxn modelId="{4170D824-5E19-4B82-8EFB-79B7404E40F6}" type="presOf" srcId="{34C1EE1F-D5BD-4219-9F44-D2C156DFD02C}" destId="{2D59C67B-EC82-47FF-A8AE-7B19278E3F05}" srcOrd="0" destOrd="0" presId="urn:microsoft.com/office/officeart/2005/8/layout/list1"/>
    <dgm:cxn modelId="{46C9B561-6121-4B2B-B2DE-EF7AE16AD105}" type="presOf" srcId="{641BFBCB-42E2-4A41-8AFF-DF54F1FE352C}" destId="{5A108748-E263-47E8-98EB-21A64960F9E5}" srcOrd="0" destOrd="0" presId="urn:microsoft.com/office/officeart/2005/8/layout/list1"/>
    <dgm:cxn modelId="{5408EC65-62B1-47BA-A1EC-7BDA5ED9C900}" type="presOf" srcId="{65A8EABB-31D7-4CFE-AA5D-79FA370BDE98}" destId="{D4F974D5-92BC-40B3-B0C2-C151344D068C}" srcOrd="1" destOrd="0" presId="urn:microsoft.com/office/officeart/2005/8/layout/list1"/>
    <dgm:cxn modelId="{E1D0C347-8A4E-413F-B65C-57512A45E3E3}" type="presOf" srcId="{3584A61C-F030-4836-9EB7-46E93DBF7775}" destId="{A14C698B-2186-4613-BDB5-ACA57B3B73CF}" srcOrd="0" destOrd="2" presId="urn:microsoft.com/office/officeart/2005/8/layout/list1"/>
    <dgm:cxn modelId="{DF1E8D6E-29EA-4B70-8F29-47C73C0650DC}" srcId="{9D4FBFAE-7BFF-451E-99F3-42322EC93A95}" destId="{84531C9D-BA30-4960-BD49-59120C08CD0A}" srcOrd="2" destOrd="0" parTransId="{147BDCD2-F22A-4FF0-872B-472DEBC0F01F}" sibTransId="{B2E0615C-B43A-4A87-A384-CD05DDCAB7FA}"/>
    <dgm:cxn modelId="{46D53771-63BE-4421-B5B3-1D2E7B4EBD3E}" type="presOf" srcId="{641BFBCB-42E2-4A41-8AFF-DF54F1FE352C}" destId="{F8CE5588-D68C-4036-A178-F99C3E663049}" srcOrd="1" destOrd="0" presId="urn:microsoft.com/office/officeart/2005/8/layout/list1"/>
    <dgm:cxn modelId="{C04C7E83-AA87-4A8C-8202-DDA7EC016D09}" srcId="{FBDA1756-8B3F-4206-BD33-C6C3D604F56B}" destId="{9D4FBFAE-7BFF-451E-99F3-42322EC93A95}" srcOrd="0" destOrd="0" parTransId="{10E14FA7-79FC-4132-A9EC-2ADAB36C7CCB}" sibTransId="{396C40B9-1E9C-421F-9BC7-3B1D6A5207F9}"/>
    <dgm:cxn modelId="{386EC689-7BDF-495D-AE64-9A4F9CFB3CBD}" type="presOf" srcId="{FBDA1756-8B3F-4206-BD33-C6C3D604F56B}" destId="{78773469-BF94-4273-8DF8-E80EC7C744F6}" srcOrd="0" destOrd="0" presId="urn:microsoft.com/office/officeart/2005/8/layout/list1"/>
    <dgm:cxn modelId="{EC8BCB9F-2F91-4C9F-AEE4-B5E866FE090A}" type="presOf" srcId="{6A83428A-A02C-4829-9B50-8E4691831C00}" destId="{A14C698B-2186-4613-BDB5-ACA57B3B73CF}" srcOrd="0" destOrd="1" presId="urn:microsoft.com/office/officeart/2005/8/layout/list1"/>
    <dgm:cxn modelId="{8BF4D7AA-544F-4E97-9643-65DA2C2B78F7}" srcId="{9D4FBFAE-7BFF-451E-99F3-42322EC93A95}" destId="{3584A61C-F030-4836-9EB7-46E93DBF7775}" srcOrd="1" destOrd="0" parTransId="{8F2B35BC-749B-425E-9718-5E84031B25E2}" sibTransId="{B97E8903-DB3F-4E61-BD50-5D409B1127DC}"/>
    <dgm:cxn modelId="{2AADE6B1-86D2-463A-9064-9B6A623A3A66}" type="presOf" srcId="{65A8EABB-31D7-4CFE-AA5D-79FA370BDE98}" destId="{63E91A18-DFE7-4B1B-B6B8-2FCD39B9EE63}" srcOrd="0" destOrd="0" presId="urn:microsoft.com/office/officeart/2005/8/layout/list1"/>
    <dgm:cxn modelId="{68A0BAB7-CAF1-419D-8584-566149AB2036}" srcId="{9D4FBFAE-7BFF-451E-99F3-42322EC93A95}" destId="{6A83428A-A02C-4829-9B50-8E4691831C00}" srcOrd="0" destOrd="0" parTransId="{DCC5E12F-E329-417C-8D00-54077DD879E7}" sibTransId="{592E7462-5233-40A0-BE0E-27AE02E2CC47}"/>
    <dgm:cxn modelId="{CA89E9BE-F32D-4083-A666-DFDBFD0F9A5E}" srcId="{641BFBCB-42E2-4A41-8AFF-DF54F1FE352C}" destId="{1069B948-320E-4DF8-8C54-162624CDDBD3}" srcOrd="0" destOrd="0" parTransId="{438CFFCD-61A7-40B5-A34B-28D92B44331D}" sibTransId="{8B99596A-6400-4197-875D-B969B6FBF802}"/>
    <dgm:cxn modelId="{365EE9D4-E7BE-4356-8066-076A63AFF2C6}" type="presOf" srcId="{9D4FBFAE-7BFF-451E-99F3-42322EC93A95}" destId="{A14C698B-2186-4613-BDB5-ACA57B3B73CF}" srcOrd="0" destOrd="0" presId="urn:microsoft.com/office/officeart/2005/8/layout/list1"/>
    <dgm:cxn modelId="{F2E76EDC-D5E2-47DE-A8F3-441650E8C814}" srcId="{641BFBCB-42E2-4A41-8AFF-DF54F1FE352C}" destId="{1A4A1A16-EDD4-4A88-8BA8-6C1D38810400}" srcOrd="1" destOrd="0" parTransId="{B8DE4684-9BD1-4C5F-BB4B-3548641AE877}" sibTransId="{AD3FD51A-FEAA-4476-B15E-8F820D047220}"/>
    <dgm:cxn modelId="{16B842EB-D2CC-4BC7-9D86-1BE30256EA07}" type="presOf" srcId="{1A4A1A16-EDD4-4A88-8BA8-6C1D38810400}" destId="{4CCFF215-B9A5-4020-A68E-3440A3BEE0B8}" srcOrd="0" destOrd="1" presId="urn:microsoft.com/office/officeart/2005/8/layout/list1"/>
    <dgm:cxn modelId="{D754CCEE-2350-4929-97DA-BF802AB948B6}" srcId="{34C1EE1F-D5BD-4219-9F44-D2C156DFD02C}" destId="{65A8EABB-31D7-4CFE-AA5D-79FA370BDE98}" srcOrd="2" destOrd="0" parTransId="{B6DBFCDA-DEA2-40EC-9931-45C3E419F1A7}" sibTransId="{83772EA5-2F31-4F27-9F6A-D20CCA885374}"/>
    <dgm:cxn modelId="{C22181EF-2FE9-44FB-905A-19F3ECE79EC4}" type="presOf" srcId="{84531C9D-BA30-4960-BD49-59120C08CD0A}" destId="{A14C698B-2186-4613-BDB5-ACA57B3B73CF}" srcOrd="0" destOrd="3" presId="urn:microsoft.com/office/officeart/2005/8/layout/list1"/>
    <dgm:cxn modelId="{4080AA8D-CE31-4983-B758-B8F7462502B7}" type="presParOf" srcId="{2D59C67B-EC82-47FF-A8AE-7B19278E3F05}" destId="{55BC993F-3978-4674-9647-063FB06C0D23}" srcOrd="0" destOrd="0" presId="urn:microsoft.com/office/officeart/2005/8/layout/list1"/>
    <dgm:cxn modelId="{25180939-8ADC-439F-9BFE-AEA0A9ACAD07}" type="presParOf" srcId="{55BC993F-3978-4674-9647-063FB06C0D23}" destId="{78773469-BF94-4273-8DF8-E80EC7C744F6}" srcOrd="0" destOrd="0" presId="urn:microsoft.com/office/officeart/2005/8/layout/list1"/>
    <dgm:cxn modelId="{F066A3E6-397E-440E-80D1-3232D16C5776}" type="presParOf" srcId="{55BC993F-3978-4674-9647-063FB06C0D23}" destId="{24D264DF-6FAF-4361-90BC-245621412B5B}" srcOrd="1" destOrd="0" presId="urn:microsoft.com/office/officeart/2005/8/layout/list1"/>
    <dgm:cxn modelId="{2AB7DA97-4EAF-48E0-B2B2-0597707DB0EF}" type="presParOf" srcId="{2D59C67B-EC82-47FF-A8AE-7B19278E3F05}" destId="{B3F61FB2-1AD0-4536-AEC3-18BBB32CCFC4}" srcOrd="1" destOrd="0" presId="urn:microsoft.com/office/officeart/2005/8/layout/list1"/>
    <dgm:cxn modelId="{3F14C61C-8FEE-4F98-8A31-A98FC88744B0}" type="presParOf" srcId="{2D59C67B-EC82-47FF-A8AE-7B19278E3F05}" destId="{A14C698B-2186-4613-BDB5-ACA57B3B73CF}" srcOrd="2" destOrd="0" presId="urn:microsoft.com/office/officeart/2005/8/layout/list1"/>
    <dgm:cxn modelId="{B4F0A8E9-61D8-40E0-85B0-468546D61410}" type="presParOf" srcId="{2D59C67B-EC82-47FF-A8AE-7B19278E3F05}" destId="{18B7F9BA-D000-4DAA-A248-C92159E94257}" srcOrd="3" destOrd="0" presId="urn:microsoft.com/office/officeart/2005/8/layout/list1"/>
    <dgm:cxn modelId="{14A6EDF8-D406-412A-BA08-B463B620D707}" type="presParOf" srcId="{2D59C67B-EC82-47FF-A8AE-7B19278E3F05}" destId="{1F780E79-BC41-443B-B912-0D1686E42780}" srcOrd="4" destOrd="0" presId="urn:microsoft.com/office/officeart/2005/8/layout/list1"/>
    <dgm:cxn modelId="{D4CB5F4E-243F-4283-8EF2-BC94DC8B1C1C}" type="presParOf" srcId="{1F780E79-BC41-443B-B912-0D1686E42780}" destId="{5A108748-E263-47E8-98EB-21A64960F9E5}" srcOrd="0" destOrd="0" presId="urn:microsoft.com/office/officeart/2005/8/layout/list1"/>
    <dgm:cxn modelId="{E56648D8-56E8-43DE-8391-0D653B888DD6}" type="presParOf" srcId="{1F780E79-BC41-443B-B912-0D1686E42780}" destId="{F8CE5588-D68C-4036-A178-F99C3E663049}" srcOrd="1" destOrd="0" presId="urn:microsoft.com/office/officeart/2005/8/layout/list1"/>
    <dgm:cxn modelId="{A4964963-228D-4FC0-991F-DE46D04BE0FC}" type="presParOf" srcId="{2D59C67B-EC82-47FF-A8AE-7B19278E3F05}" destId="{17E2B6F2-01A2-4A18-B3ED-DAFC824F4EE4}" srcOrd="5" destOrd="0" presId="urn:microsoft.com/office/officeart/2005/8/layout/list1"/>
    <dgm:cxn modelId="{BAAFBB13-AD3E-4C1F-964F-ED69353D344A}" type="presParOf" srcId="{2D59C67B-EC82-47FF-A8AE-7B19278E3F05}" destId="{4CCFF215-B9A5-4020-A68E-3440A3BEE0B8}" srcOrd="6" destOrd="0" presId="urn:microsoft.com/office/officeart/2005/8/layout/list1"/>
    <dgm:cxn modelId="{95757100-33D8-4FE2-9465-27481DF07AD7}" type="presParOf" srcId="{2D59C67B-EC82-47FF-A8AE-7B19278E3F05}" destId="{8B238DFF-5F74-4417-9ACC-4F068E588CA8}" srcOrd="7" destOrd="0" presId="urn:microsoft.com/office/officeart/2005/8/layout/list1"/>
    <dgm:cxn modelId="{D0E269DD-4C40-4ED2-A1D6-628CB5B7CA3E}" type="presParOf" srcId="{2D59C67B-EC82-47FF-A8AE-7B19278E3F05}" destId="{4424692D-3CC6-463A-AB2D-F65BA5059CDA}" srcOrd="8" destOrd="0" presId="urn:microsoft.com/office/officeart/2005/8/layout/list1"/>
    <dgm:cxn modelId="{DE9D74C6-5E2F-45CF-98B0-B6EC90BD5885}" type="presParOf" srcId="{4424692D-3CC6-463A-AB2D-F65BA5059CDA}" destId="{63E91A18-DFE7-4B1B-B6B8-2FCD39B9EE63}" srcOrd="0" destOrd="0" presId="urn:microsoft.com/office/officeart/2005/8/layout/list1"/>
    <dgm:cxn modelId="{57E32823-2C1C-475D-A09B-7EA59111729F}" type="presParOf" srcId="{4424692D-3CC6-463A-AB2D-F65BA5059CDA}" destId="{D4F974D5-92BC-40B3-B0C2-C151344D068C}" srcOrd="1" destOrd="0" presId="urn:microsoft.com/office/officeart/2005/8/layout/list1"/>
    <dgm:cxn modelId="{2597F9AF-9627-4AB2-AB7B-BA273EBCD9C5}" type="presParOf" srcId="{2D59C67B-EC82-47FF-A8AE-7B19278E3F05}" destId="{1D760ADB-A97A-47A4-AC54-56FF9AA66B8A}" srcOrd="9" destOrd="0" presId="urn:microsoft.com/office/officeart/2005/8/layout/list1"/>
    <dgm:cxn modelId="{AFDA9425-0257-4D41-9026-3C68658FF693}" type="presParOf" srcId="{2D59C67B-EC82-47FF-A8AE-7B19278E3F05}" destId="{B3CB514A-916B-44C2-AE96-4C633F8F58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8F0595-7E06-4D68-9F6C-5F3784AF24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FC7C853-1719-4F17-874F-5B7C926248C2}">
      <dgm:prSet/>
      <dgm:spPr/>
      <dgm:t>
        <a:bodyPr/>
        <a:lstStyle/>
        <a:p>
          <a:r>
            <a:rPr lang="en-US" dirty="0"/>
            <a:t>CDBG funds were used for infrastructure and renovations to an existing BayCare building</a:t>
          </a:r>
        </a:p>
      </dgm:t>
    </dgm:pt>
    <dgm:pt modelId="{8230898B-4ADE-4D8B-86A2-19AA2FCC58C8}" type="parTrans" cxnId="{4962C0F4-B07D-4434-AB76-2A03C84186AE}">
      <dgm:prSet/>
      <dgm:spPr/>
      <dgm:t>
        <a:bodyPr/>
        <a:lstStyle/>
        <a:p>
          <a:endParaRPr lang="en-US"/>
        </a:p>
      </dgm:t>
    </dgm:pt>
    <dgm:pt modelId="{95BF63BE-C8C5-4C92-8D35-49B0CB467EA7}" type="sibTrans" cxnId="{4962C0F4-B07D-4434-AB76-2A03C84186AE}">
      <dgm:prSet/>
      <dgm:spPr/>
      <dgm:t>
        <a:bodyPr/>
        <a:lstStyle/>
        <a:p>
          <a:endParaRPr lang="en-US"/>
        </a:p>
      </dgm:t>
    </dgm:pt>
    <dgm:pt modelId="{177AA7A4-2645-4ECC-AD80-84CF45865867}">
      <dgm:prSet/>
      <dgm:spPr/>
      <dgm:t>
        <a:bodyPr/>
        <a:lstStyle/>
        <a:p>
          <a:r>
            <a:rPr lang="en-US" dirty="0"/>
            <a:t>Focuses on walk-in and virtual behavioral health urgent care services with extended hours</a:t>
          </a:r>
        </a:p>
      </dgm:t>
    </dgm:pt>
    <dgm:pt modelId="{91AA0EBF-8C0C-427B-AD6F-527B20E3299C}" type="parTrans" cxnId="{B23B760D-8A8C-4CEB-9EA4-8356E07810CA}">
      <dgm:prSet/>
      <dgm:spPr/>
      <dgm:t>
        <a:bodyPr/>
        <a:lstStyle/>
        <a:p>
          <a:endParaRPr lang="en-US"/>
        </a:p>
      </dgm:t>
    </dgm:pt>
    <dgm:pt modelId="{0E7FE214-D2D2-4BD3-97B4-65A47ED0A284}" type="sibTrans" cxnId="{B23B760D-8A8C-4CEB-9EA4-8356E07810CA}">
      <dgm:prSet/>
      <dgm:spPr/>
      <dgm:t>
        <a:bodyPr/>
        <a:lstStyle/>
        <a:p>
          <a:endParaRPr lang="en-US"/>
        </a:p>
      </dgm:t>
    </dgm:pt>
    <dgm:pt modelId="{0AFFD9A5-63EE-4447-8FD5-1D29F77C96C7}">
      <dgm:prSet/>
      <dgm:spPr/>
      <dgm:t>
        <a:bodyPr/>
        <a:lstStyle/>
        <a:p>
          <a:r>
            <a:rPr lang="en-US" dirty="0"/>
            <a:t>Immediate access to services</a:t>
          </a:r>
        </a:p>
      </dgm:t>
    </dgm:pt>
    <dgm:pt modelId="{537E0160-ABFA-4BAF-B59F-2574AAE352C0}" type="parTrans" cxnId="{A879E668-14C0-4F31-91CD-72740A58FE21}">
      <dgm:prSet/>
      <dgm:spPr/>
      <dgm:t>
        <a:bodyPr/>
        <a:lstStyle/>
        <a:p>
          <a:endParaRPr lang="en-US"/>
        </a:p>
      </dgm:t>
    </dgm:pt>
    <dgm:pt modelId="{1F01085D-D451-4AE4-83DF-FCC065D0D1E9}" type="sibTrans" cxnId="{A879E668-14C0-4F31-91CD-72740A58FE21}">
      <dgm:prSet/>
      <dgm:spPr/>
      <dgm:t>
        <a:bodyPr/>
        <a:lstStyle/>
        <a:p>
          <a:endParaRPr lang="en-US"/>
        </a:p>
      </dgm:t>
    </dgm:pt>
    <dgm:pt modelId="{7389CB6C-2951-4AE2-982D-EF15518E309A}">
      <dgm:prSet/>
      <dgm:spPr/>
      <dgm:t>
        <a:bodyPr/>
        <a:lstStyle/>
        <a:p>
          <a:r>
            <a:rPr lang="en-US" dirty="0"/>
            <a:t>Outpatient care with extended hours</a:t>
          </a:r>
        </a:p>
      </dgm:t>
    </dgm:pt>
    <dgm:pt modelId="{BE06E68B-6788-4D13-8388-17A4FBF44F18}" type="parTrans" cxnId="{7EC2DB79-5678-4C72-8AE7-2A9DAA50073F}">
      <dgm:prSet/>
      <dgm:spPr/>
      <dgm:t>
        <a:bodyPr/>
        <a:lstStyle/>
        <a:p>
          <a:endParaRPr lang="en-US"/>
        </a:p>
      </dgm:t>
    </dgm:pt>
    <dgm:pt modelId="{19D60335-C0E4-42E9-B8AB-46C7CA575878}" type="sibTrans" cxnId="{7EC2DB79-5678-4C72-8AE7-2A9DAA50073F}">
      <dgm:prSet/>
      <dgm:spPr/>
      <dgm:t>
        <a:bodyPr/>
        <a:lstStyle/>
        <a:p>
          <a:endParaRPr lang="en-US"/>
        </a:p>
      </dgm:t>
    </dgm:pt>
    <dgm:pt modelId="{2FB19A4A-F497-49E1-82F4-5CF6059F012F}">
      <dgm:prSet/>
      <dgm:spPr/>
      <dgm:t>
        <a:bodyPr/>
        <a:lstStyle/>
        <a:p>
          <a:r>
            <a:rPr lang="en-US" dirty="0"/>
            <a:t>Another option other than Emergency Room</a:t>
          </a:r>
        </a:p>
      </dgm:t>
    </dgm:pt>
    <dgm:pt modelId="{DD3BE92F-99B7-40F4-906F-276F7901D082}" type="parTrans" cxnId="{67354D78-3441-40DB-883C-295B4BC52C73}">
      <dgm:prSet/>
      <dgm:spPr/>
      <dgm:t>
        <a:bodyPr/>
        <a:lstStyle/>
        <a:p>
          <a:endParaRPr lang="en-US"/>
        </a:p>
      </dgm:t>
    </dgm:pt>
    <dgm:pt modelId="{5A92F6D0-A5CE-4ED6-ADA2-DC84A999C54B}" type="sibTrans" cxnId="{67354D78-3441-40DB-883C-295B4BC52C73}">
      <dgm:prSet/>
      <dgm:spPr/>
      <dgm:t>
        <a:bodyPr/>
        <a:lstStyle/>
        <a:p>
          <a:endParaRPr lang="en-US"/>
        </a:p>
      </dgm:t>
    </dgm:pt>
    <dgm:pt modelId="{3A74A6B3-6198-48A7-BF71-92C8F9689F86}">
      <dgm:prSet/>
      <dgm:spPr/>
      <dgm:t>
        <a:bodyPr/>
        <a:lstStyle/>
        <a:p>
          <a:r>
            <a:rPr lang="en-US" dirty="0"/>
            <a:t>Voluntary walk in and hybrid services</a:t>
          </a:r>
        </a:p>
      </dgm:t>
    </dgm:pt>
    <dgm:pt modelId="{BC014404-5D9D-4AA8-A923-7EB8E1E4D9BC}" type="parTrans" cxnId="{0E508CBC-C7D8-4CD7-B7B1-3A93EF822476}">
      <dgm:prSet/>
      <dgm:spPr/>
      <dgm:t>
        <a:bodyPr/>
        <a:lstStyle/>
        <a:p>
          <a:endParaRPr lang="en-US"/>
        </a:p>
      </dgm:t>
    </dgm:pt>
    <dgm:pt modelId="{9A3B9EC0-121A-43BC-8D30-6DCAD539B4E2}" type="sibTrans" cxnId="{0E508CBC-C7D8-4CD7-B7B1-3A93EF822476}">
      <dgm:prSet/>
      <dgm:spPr/>
      <dgm:t>
        <a:bodyPr/>
        <a:lstStyle/>
        <a:p>
          <a:endParaRPr lang="en-US"/>
        </a:p>
      </dgm:t>
    </dgm:pt>
    <dgm:pt modelId="{8655DB5A-8908-45B9-BFDF-1823A5F3D15F}">
      <dgm:prSet custT="1"/>
      <dgm:spPr/>
      <dgm:t>
        <a:bodyPr/>
        <a:lstStyle/>
        <a:p>
          <a:r>
            <a:rPr lang="en-US" sz="2100" kern="1200" dirty="0"/>
            <a:t>Located on the Pasco Campus which includes a full continuum crisis hub including </a:t>
          </a:r>
          <a:r>
            <a:rPr lang="en-US" sz="2100" kern="1200" dirty="0">
              <a:solidFill>
                <a:srgbClr val="F8F8F8"/>
              </a:solidFill>
              <a:latin typeface="Arial"/>
              <a:ea typeface="+mn-ea"/>
              <a:cs typeface="+mn-cs"/>
            </a:rPr>
            <a:t>CSU</a:t>
          </a:r>
        </a:p>
      </dgm:t>
    </dgm:pt>
    <dgm:pt modelId="{996B1D09-FDDD-42F9-B233-E31F5C36F343}" type="parTrans" cxnId="{8B13CEDD-709D-4851-97BC-70B001D95D61}">
      <dgm:prSet/>
      <dgm:spPr/>
      <dgm:t>
        <a:bodyPr/>
        <a:lstStyle/>
        <a:p>
          <a:endParaRPr lang="en-US"/>
        </a:p>
      </dgm:t>
    </dgm:pt>
    <dgm:pt modelId="{E833DB14-4820-45CA-A588-D1F333A9B123}" type="sibTrans" cxnId="{8B13CEDD-709D-4851-97BC-70B001D95D61}">
      <dgm:prSet/>
      <dgm:spPr/>
      <dgm:t>
        <a:bodyPr/>
        <a:lstStyle/>
        <a:p>
          <a:endParaRPr lang="en-US"/>
        </a:p>
      </dgm:t>
    </dgm:pt>
    <dgm:pt modelId="{8B9ECDB0-0958-4F53-8732-A8C06DC324F8}" type="pres">
      <dgm:prSet presAssocID="{8E8F0595-7E06-4D68-9F6C-5F3784AF244F}" presName="linear" presStyleCnt="0">
        <dgm:presLayoutVars>
          <dgm:animLvl val="lvl"/>
          <dgm:resizeHandles val="exact"/>
        </dgm:presLayoutVars>
      </dgm:prSet>
      <dgm:spPr/>
    </dgm:pt>
    <dgm:pt modelId="{BD423708-1F85-4296-B344-35AE339808B5}" type="pres">
      <dgm:prSet presAssocID="{EFC7C853-1719-4F17-874F-5B7C926248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56191E-DDC3-4B0B-9560-ACA77D6AD63A}" type="pres">
      <dgm:prSet presAssocID="{95BF63BE-C8C5-4C92-8D35-49B0CB467EA7}" presName="spacer" presStyleCnt="0"/>
      <dgm:spPr/>
    </dgm:pt>
    <dgm:pt modelId="{C441E9A1-289F-4AC2-9A59-55830908F003}" type="pres">
      <dgm:prSet presAssocID="{177AA7A4-2645-4ECC-AD80-84CF458658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6D2BE86-E643-4041-87FE-1213CD8ABD3B}" type="pres">
      <dgm:prSet presAssocID="{177AA7A4-2645-4ECC-AD80-84CF45865867}" presName="childText" presStyleLbl="revTx" presStyleIdx="0" presStyleCnt="1">
        <dgm:presLayoutVars>
          <dgm:bulletEnabled val="1"/>
        </dgm:presLayoutVars>
      </dgm:prSet>
      <dgm:spPr/>
    </dgm:pt>
    <dgm:pt modelId="{14A92EB5-3596-4773-85AE-47D528B4DC84}" type="pres">
      <dgm:prSet presAssocID="{8655DB5A-8908-45B9-BFDF-1823A5F3D1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23B760D-8A8C-4CEB-9EA4-8356E07810CA}" srcId="{8E8F0595-7E06-4D68-9F6C-5F3784AF244F}" destId="{177AA7A4-2645-4ECC-AD80-84CF45865867}" srcOrd="1" destOrd="0" parTransId="{91AA0EBF-8C0C-427B-AD6F-527B20E3299C}" sibTransId="{0E7FE214-D2D2-4BD3-97B4-65A47ED0A284}"/>
    <dgm:cxn modelId="{F1F8960E-516C-40BE-AD21-151FE67DCC45}" type="presOf" srcId="{0AFFD9A5-63EE-4447-8FD5-1D29F77C96C7}" destId="{56D2BE86-E643-4041-87FE-1213CD8ABD3B}" srcOrd="0" destOrd="0" presId="urn:microsoft.com/office/officeart/2005/8/layout/vList2"/>
    <dgm:cxn modelId="{2E8ECD3C-D3F0-49A7-A86D-832101442766}" type="presOf" srcId="{8655DB5A-8908-45B9-BFDF-1823A5F3D15F}" destId="{14A92EB5-3596-4773-85AE-47D528B4DC84}" srcOrd="0" destOrd="0" presId="urn:microsoft.com/office/officeart/2005/8/layout/vList2"/>
    <dgm:cxn modelId="{A879E668-14C0-4F31-91CD-72740A58FE21}" srcId="{177AA7A4-2645-4ECC-AD80-84CF45865867}" destId="{0AFFD9A5-63EE-4447-8FD5-1D29F77C96C7}" srcOrd="0" destOrd="0" parTransId="{537E0160-ABFA-4BAF-B59F-2574AAE352C0}" sibTransId="{1F01085D-D451-4AE4-83DF-FCC065D0D1E9}"/>
    <dgm:cxn modelId="{7A7C094C-3A2E-4A98-9ECC-FB8A383224E9}" type="presOf" srcId="{8E8F0595-7E06-4D68-9F6C-5F3784AF244F}" destId="{8B9ECDB0-0958-4F53-8732-A8C06DC324F8}" srcOrd="0" destOrd="0" presId="urn:microsoft.com/office/officeart/2005/8/layout/vList2"/>
    <dgm:cxn modelId="{3EFAEE77-3D2B-46B2-9EED-9BCD1EECB0FA}" type="presOf" srcId="{177AA7A4-2645-4ECC-AD80-84CF45865867}" destId="{C441E9A1-289F-4AC2-9A59-55830908F003}" srcOrd="0" destOrd="0" presId="urn:microsoft.com/office/officeart/2005/8/layout/vList2"/>
    <dgm:cxn modelId="{67354D78-3441-40DB-883C-295B4BC52C73}" srcId="{177AA7A4-2645-4ECC-AD80-84CF45865867}" destId="{2FB19A4A-F497-49E1-82F4-5CF6059F012F}" srcOrd="2" destOrd="0" parTransId="{DD3BE92F-99B7-40F4-906F-276F7901D082}" sibTransId="{5A92F6D0-A5CE-4ED6-ADA2-DC84A999C54B}"/>
    <dgm:cxn modelId="{7EC2DB79-5678-4C72-8AE7-2A9DAA50073F}" srcId="{177AA7A4-2645-4ECC-AD80-84CF45865867}" destId="{7389CB6C-2951-4AE2-982D-EF15518E309A}" srcOrd="1" destOrd="0" parTransId="{BE06E68B-6788-4D13-8388-17A4FBF44F18}" sibTransId="{19D60335-C0E4-42E9-B8AB-46C7CA575878}"/>
    <dgm:cxn modelId="{9839F5B6-9F8B-4506-B390-4CDF13B357CB}" type="presOf" srcId="{3A74A6B3-6198-48A7-BF71-92C8F9689F86}" destId="{56D2BE86-E643-4041-87FE-1213CD8ABD3B}" srcOrd="0" destOrd="3" presId="urn:microsoft.com/office/officeart/2005/8/layout/vList2"/>
    <dgm:cxn modelId="{0E508CBC-C7D8-4CD7-B7B1-3A93EF822476}" srcId="{177AA7A4-2645-4ECC-AD80-84CF45865867}" destId="{3A74A6B3-6198-48A7-BF71-92C8F9689F86}" srcOrd="3" destOrd="0" parTransId="{BC014404-5D9D-4AA8-A923-7EB8E1E4D9BC}" sibTransId="{9A3B9EC0-121A-43BC-8D30-6DCAD539B4E2}"/>
    <dgm:cxn modelId="{29E3CABD-91C1-4A4C-A556-4286A90AAA52}" type="presOf" srcId="{EFC7C853-1719-4F17-874F-5B7C926248C2}" destId="{BD423708-1F85-4296-B344-35AE339808B5}" srcOrd="0" destOrd="0" presId="urn:microsoft.com/office/officeart/2005/8/layout/vList2"/>
    <dgm:cxn modelId="{8B13CEDD-709D-4851-97BC-70B001D95D61}" srcId="{8E8F0595-7E06-4D68-9F6C-5F3784AF244F}" destId="{8655DB5A-8908-45B9-BFDF-1823A5F3D15F}" srcOrd="2" destOrd="0" parTransId="{996B1D09-FDDD-42F9-B233-E31F5C36F343}" sibTransId="{E833DB14-4820-45CA-A588-D1F333A9B123}"/>
    <dgm:cxn modelId="{3E11B5ED-AF1E-4384-BA66-DEA538F4F628}" type="presOf" srcId="{2FB19A4A-F497-49E1-82F4-5CF6059F012F}" destId="{56D2BE86-E643-4041-87FE-1213CD8ABD3B}" srcOrd="0" destOrd="2" presId="urn:microsoft.com/office/officeart/2005/8/layout/vList2"/>
    <dgm:cxn modelId="{2D83FFF2-652A-4060-9C3E-8B70F2892072}" type="presOf" srcId="{7389CB6C-2951-4AE2-982D-EF15518E309A}" destId="{56D2BE86-E643-4041-87FE-1213CD8ABD3B}" srcOrd="0" destOrd="1" presId="urn:microsoft.com/office/officeart/2005/8/layout/vList2"/>
    <dgm:cxn modelId="{4962C0F4-B07D-4434-AB76-2A03C84186AE}" srcId="{8E8F0595-7E06-4D68-9F6C-5F3784AF244F}" destId="{EFC7C853-1719-4F17-874F-5B7C926248C2}" srcOrd="0" destOrd="0" parTransId="{8230898B-4ADE-4D8B-86A2-19AA2FCC58C8}" sibTransId="{95BF63BE-C8C5-4C92-8D35-49B0CB467EA7}"/>
    <dgm:cxn modelId="{EA84D15F-5F8A-42E9-AD9E-EF7922CC45D1}" type="presParOf" srcId="{8B9ECDB0-0958-4F53-8732-A8C06DC324F8}" destId="{BD423708-1F85-4296-B344-35AE339808B5}" srcOrd="0" destOrd="0" presId="urn:microsoft.com/office/officeart/2005/8/layout/vList2"/>
    <dgm:cxn modelId="{B7AC62EA-53A6-41A3-9101-746698D19FD2}" type="presParOf" srcId="{8B9ECDB0-0958-4F53-8732-A8C06DC324F8}" destId="{AF56191E-DDC3-4B0B-9560-ACA77D6AD63A}" srcOrd="1" destOrd="0" presId="urn:microsoft.com/office/officeart/2005/8/layout/vList2"/>
    <dgm:cxn modelId="{E4E249E9-6E70-4D14-9554-0D1BEC12B56C}" type="presParOf" srcId="{8B9ECDB0-0958-4F53-8732-A8C06DC324F8}" destId="{C441E9A1-289F-4AC2-9A59-55830908F003}" srcOrd="2" destOrd="0" presId="urn:microsoft.com/office/officeart/2005/8/layout/vList2"/>
    <dgm:cxn modelId="{96EF05BC-1AA8-4FAD-8434-A7CE8296E8D5}" type="presParOf" srcId="{8B9ECDB0-0958-4F53-8732-A8C06DC324F8}" destId="{56D2BE86-E643-4041-87FE-1213CD8ABD3B}" srcOrd="3" destOrd="0" presId="urn:microsoft.com/office/officeart/2005/8/layout/vList2"/>
    <dgm:cxn modelId="{F177B9ED-4D89-435E-B07A-7DEFF232E401}" type="presParOf" srcId="{8B9ECDB0-0958-4F53-8732-A8C06DC324F8}" destId="{14A92EB5-3596-4773-85AE-47D528B4DC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B1198B-B41E-4110-8B02-39A16AD149D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1D7F84B-556F-42D6-B19B-D3EDEC24F5EE}">
      <dgm:prSet/>
      <dgm:spPr/>
      <dgm:t>
        <a:bodyPr/>
        <a:lstStyle/>
        <a:p>
          <a:r>
            <a:rPr lang="en-US" dirty="0"/>
            <a:t>Establishes a full continuum of crisis services available to Pasco County residents</a:t>
          </a:r>
        </a:p>
      </dgm:t>
    </dgm:pt>
    <dgm:pt modelId="{60E2E4EA-74EF-4B90-B100-5CE02254AAFD}" type="parTrans" cxnId="{7DD47EDC-71B0-48C0-9B17-7D507B6AC1EC}">
      <dgm:prSet/>
      <dgm:spPr/>
      <dgm:t>
        <a:bodyPr/>
        <a:lstStyle/>
        <a:p>
          <a:endParaRPr lang="en-US"/>
        </a:p>
      </dgm:t>
    </dgm:pt>
    <dgm:pt modelId="{818EC81A-536E-41A5-8670-365287C1980B}" type="sibTrans" cxnId="{7DD47EDC-71B0-48C0-9B17-7D507B6AC1EC}">
      <dgm:prSet/>
      <dgm:spPr/>
      <dgm:t>
        <a:bodyPr/>
        <a:lstStyle/>
        <a:p>
          <a:endParaRPr lang="en-US" dirty="0"/>
        </a:p>
      </dgm:t>
    </dgm:pt>
    <dgm:pt modelId="{5F862694-F4F5-4C97-A8B6-37AEABE76E9F}">
      <dgm:prSet/>
      <dgm:spPr/>
      <dgm:t>
        <a:bodyPr/>
        <a:lstStyle/>
        <a:p>
          <a:r>
            <a:rPr lang="en-US" dirty="0"/>
            <a:t>Addresses the high-priority access needs of vulnerable populations by providing rapid access for urgent mental health and addiction issues</a:t>
          </a:r>
        </a:p>
      </dgm:t>
    </dgm:pt>
    <dgm:pt modelId="{6DFF2590-8294-4C32-82D4-D8B2CAE10EDB}" type="parTrans" cxnId="{BAD7727F-E5BB-4B9B-B41E-62E4BF6EC403}">
      <dgm:prSet/>
      <dgm:spPr/>
      <dgm:t>
        <a:bodyPr/>
        <a:lstStyle/>
        <a:p>
          <a:endParaRPr lang="en-US"/>
        </a:p>
      </dgm:t>
    </dgm:pt>
    <dgm:pt modelId="{37A0A8FC-5A6D-4650-89B7-B8E94BF064C3}" type="sibTrans" cxnId="{BAD7727F-E5BB-4B9B-B41E-62E4BF6EC403}">
      <dgm:prSet/>
      <dgm:spPr/>
      <dgm:t>
        <a:bodyPr/>
        <a:lstStyle/>
        <a:p>
          <a:endParaRPr lang="en-US" dirty="0"/>
        </a:p>
      </dgm:t>
    </dgm:pt>
    <dgm:pt modelId="{AB74F28C-C355-48AE-9BD1-9507069F1760}">
      <dgm:prSet/>
      <dgm:spPr/>
      <dgm:t>
        <a:bodyPr/>
        <a:lstStyle/>
        <a:p>
          <a:r>
            <a:rPr lang="en-US" dirty="0"/>
            <a:t>Goal – 450 in first year</a:t>
          </a:r>
        </a:p>
      </dgm:t>
    </dgm:pt>
    <dgm:pt modelId="{7E94C2F8-75C0-4943-85FC-8562900C23A9}" type="parTrans" cxnId="{C8617788-E456-469D-9EC1-E5D73C98C607}">
      <dgm:prSet/>
      <dgm:spPr/>
      <dgm:t>
        <a:bodyPr/>
        <a:lstStyle/>
        <a:p>
          <a:endParaRPr lang="en-US"/>
        </a:p>
      </dgm:t>
    </dgm:pt>
    <dgm:pt modelId="{CB475AC7-479D-4B05-ACCC-AC7B15840883}" type="sibTrans" cxnId="{C8617788-E456-469D-9EC1-E5D73C98C607}">
      <dgm:prSet/>
      <dgm:spPr/>
      <dgm:t>
        <a:bodyPr/>
        <a:lstStyle/>
        <a:p>
          <a:endParaRPr lang="en-US" dirty="0"/>
        </a:p>
      </dgm:t>
    </dgm:pt>
    <dgm:pt modelId="{8A262784-00CD-4017-90E4-DBEC1FDB3692}">
      <dgm:prSet/>
      <dgm:spPr/>
      <dgm:t>
        <a:bodyPr/>
        <a:lstStyle/>
        <a:p>
          <a:r>
            <a:rPr lang="en-US" dirty="0"/>
            <a:t>Reality – 1600 in first eleven months</a:t>
          </a:r>
        </a:p>
      </dgm:t>
    </dgm:pt>
    <dgm:pt modelId="{9EC14FC1-954E-4770-A349-95CC371539B7}" type="parTrans" cxnId="{79E55D42-6D00-42DE-A2F8-41A1C55FFF18}">
      <dgm:prSet/>
      <dgm:spPr/>
      <dgm:t>
        <a:bodyPr/>
        <a:lstStyle/>
        <a:p>
          <a:endParaRPr lang="en-US"/>
        </a:p>
      </dgm:t>
    </dgm:pt>
    <dgm:pt modelId="{4ACB701F-CC46-4B63-84B4-4E945445E973}" type="sibTrans" cxnId="{79E55D42-6D00-42DE-A2F8-41A1C55FFF18}">
      <dgm:prSet/>
      <dgm:spPr/>
      <dgm:t>
        <a:bodyPr/>
        <a:lstStyle/>
        <a:p>
          <a:endParaRPr lang="en-US" dirty="0"/>
        </a:p>
      </dgm:t>
    </dgm:pt>
    <dgm:pt modelId="{4999D76B-6229-424E-AC10-DDEDCC2F00E5}">
      <dgm:prSet/>
      <dgm:spPr/>
      <dgm:t>
        <a:bodyPr/>
        <a:lstStyle/>
        <a:p>
          <a:r>
            <a:rPr lang="en-US" dirty="0"/>
            <a:t>94% of those served were diverted from higher levels of care</a:t>
          </a:r>
        </a:p>
      </dgm:t>
    </dgm:pt>
    <dgm:pt modelId="{B1F2AA73-14AE-4259-BE42-10C48BBA607D}" type="parTrans" cxnId="{E92B964D-C617-4BF2-92BF-D7A54D0FF313}">
      <dgm:prSet/>
      <dgm:spPr/>
      <dgm:t>
        <a:bodyPr/>
        <a:lstStyle/>
        <a:p>
          <a:endParaRPr lang="en-US"/>
        </a:p>
      </dgm:t>
    </dgm:pt>
    <dgm:pt modelId="{D65445F7-7B48-45CC-AC97-DB536328E0E6}" type="sibTrans" cxnId="{E92B964D-C617-4BF2-92BF-D7A54D0FF313}">
      <dgm:prSet/>
      <dgm:spPr/>
      <dgm:t>
        <a:bodyPr/>
        <a:lstStyle/>
        <a:p>
          <a:endParaRPr lang="en-US" dirty="0"/>
        </a:p>
      </dgm:t>
    </dgm:pt>
    <dgm:pt modelId="{F1BCAC20-19AE-4A1E-8BD3-B5F81EE72767}">
      <dgm:prSet/>
      <dgm:spPr/>
      <dgm:t>
        <a:bodyPr/>
        <a:lstStyle/>
        <a:p>
          <a:r>
            <a:rPr lang="en-US" dirty="0"/>
            <a:t>71% of follow up appointments were attended from critical transition points (Inpatient psychiatric, detoxification, jail, law enforcements, etc. (previously only 34% of these appointments attended.</a:t>
          </a:r>
        </a:p>
      </dgm:t>
    </dgm:pt>
    <dgm:pt modelId="{353E91F2-33FF-4AFE-B641-DEBBD0765F2C}" type="parTrans" cxnId="{006D0F81-1D5A-4475-A15B-9B16E1D0B772}">
      <dgm:prSet/>
      <dgm:spPr/>
      <dgm:t>
        <a:bodyPr/>
        <a:lstStyle/>
        <a:p>
          <a:endParaRPr lang="en-US"/>
        </a:p>
      </dgm:t>
    </dgm:pt>
    <dgm:pt modelId="{0FB767C1-F9F1-4F8C-BF69-DFFE933E36AA}" type="sibTrans" cxnId="{006D0F81-1D5A-4475-A15B-9B16E1D0B772}">
      <dgm:prSet/>
      <dgm:spPr/>
      <dgm:t>
        <a:bodyPr/>
        <a:lstStyle/>
        <a:p>
          <a:endParaRPr lang="en-US"/>
        </a:p>
      </dgm:t>
    </dgm:pt>
    <dgm:pt modelId="{F2B76073-E870-4CCA-A8F1-959221E3745D}" type="pres">
      <dgm:prSet presAssocID="{7AB1198B-B41E-4110-8B02-39A16AD149D6}" presName="Name0" presStyleCnt="0">
        <dgm:presLayoutVars>
          <dgm:dir/>
          <dgm:resizeHandles val="exact"/>
        </dgm:presLayoutVars>
      </dgm:prSet>
      <dgm:spPr/>
    </dgm:pt>
    <dgm:pt modelId="{21DE7876-F948-4E17-90A7-A47AC1C9FFDE}" type="pres">
      <dgm:prSet presAssocID="{51D7F84B-556F-42D6-B19B-D3EDEC24F5EE}" presName="node" presStyleLbl="node1" presStyleIdx="0" presStyleCnt="6">
        <dgm:presLayoutVars>
          <dgm:bulletEnabled val="1"/>
        </dgm:presLayoutVars>
      </dgm:prSet>
      <dgm:spPr/>
    </dgm:pt>
    <dgm:pt modelId="{27BD485A-7959-4598-B87E-9521E6A021C9}" type="pres">
      <dgm:prSet presAssocID="{818EC81A-536E-41A5-8670-365287C1980B}" presName="sibTrans" presStyleLbl="sibTrans1D1" presStyleIdx="0" presStyleCnt="5"/>
      <dgm:spPr/>
    </dgm:pt>
    <dgm:pt modelId="{5C99F709-28B1-43BF-BE7C-1B9917F239CD}" type="pres">
      <dgm:prSet presAssocID="{818EC81A-536E-41A5-8670-365287C1980B}" presName="connectorText" presStyleLbl="sibTrans1D1" presStyleIdx="0" presStyleCnt="5"/>
      <dgm:spPr/>
    </dgm:pt>
    <dgm:pt modelId="{92DF198D-5C1A-4DB9-AC9A-DDD213762EDF}" type="pres">
      <dgm:prSet presAssocID="{5F862694-F4F5-4C97-A8B6-37AEABE76E9F}" presName="node" presStyleLbl="node1" presStyleIdx="1" presStyleCnt="6" custScaleX="127106" custScaleY="137125">
        <dgm:presLayoutVars>
          <dgm:bulletEnabled val="1"/>
        </dgm:presLayoutVars>
      </dgm:prSet>
      <dgm:spPr/>
    </dgm:pt>
    <dgm:pt modelId="{DF168677-4E6D-43A4-9B47-5B1F685DD049}" type="pres">
      <dgm:prSet presAssocID="{37A0A8FC-5A6D-4650-89B7-B8E94BF064C3}" presName="sibTrans" presStyleLbl="sibTrans1D1" presStyleIdx="1" presStyleCnt="5"/>
      <dgm:spPr/>
    </dgm:pt>
    <dgm:pt modelId="{C33FD423-404C-4A62-B4D7-6AC47FA8A938}" type="pres">
      <dgm:prSet presAssocID="{37A0A8FC-5A6D-4650-89B7-B8E94BF064C3}" presName="connectorText" presStyleLbl="sibTrans1D1" presStyleIdx="1" presStyleCnt="5"/>
      <dgm:spPr/>
    </dgm:pt>
    <dgm:pt modelId="{E41BE24C-CC53-4529-9000-BB214EA4484E}" type="pres">
      <dgm:prSet presAssocID="{AB74F28C-C355-48AE-9BD1-9507069F1760}" presName="node" presStyleLbl="node1" presStyleIdx="2" presStyleCnt="6">
        <dgm:presLayoutVars>
          <dgm:bulletEnabled val="1"/>
        </dgm:presLayoutVars>
      </dgm:prSet>
      <dgm:spPr/>
    </dgm:pt>
    <dgm:pt modelId="{0CFE024D-83B2-4E08-A1FC-187FC9A76C7E}" type="pres">
      <dgm:prSet presAssocID="{CB475AC7-479D-4B05-ACCC-AC7B15840883}" presName="sibTrans" presStyleLbl="sibTrans1D1" presStyleIdx="2" presStyleCnt="5"/>
      <dgm:spPr/>
    </dgm:pt>
    <dgm:pt modelId="{0BC96F7B-760C-4692-A26C-69DC88D67879}" type="pres">
      <dgm:prSet presAssocID="{CB475AC7-479D-4B05-ACCC-AC7B15840883}" presName="connectorText" presStyleLbl="sibTrans1D1" presStyleIdx="2" presStyleCnt="5"/>
      <dgm:spPr/>
    </dgm:pt>
    <dgm:pt modelId="{7D91CA63-0775-4567-A39F-8118E163D7D1}" type="pres">
      <dgm:prSet presAssocID="{8A262784-00CD-4017-90E4-DBEC1FDB3692}" presName="node" presStyleLbl="node1" presStyleIdx="3" presStyleCnt="6">
        <dgm:presLayoutVars>
          <dgm:bulletEnabled val="1"/>
        </dgm:presLayoutVars>
      </dgm:prSet>
      <dgm:spPr/>
    </dgm:pt>
    <dgm:pt modelId="{014AD042-849B-4FE8-94D7-4EEA60AE5709}" type="pres">
      <dgm:prSet presAssocID="{4ACB701F-CC46-4B63-84B4-4E945445E973}" presName="sibTrans" presStyleLbl="sibTrans1D1" presStyleIdx="3" presStyleCnt="5"/>
      <dgm:spPr/>
    </dgm:pt>
    <dgm:pt modelId="{CD180429-6DBA-40FE-AEEB-1EC19F656C5A}" type="pres">
      <dgm:prSet presAssocID="{4ACB701F-CC46-4B63-84B4-4E945445E973}" presName="connectorText" presStyleLbl="sibTrans1D1" presStyleIdx="3" presStyleCnt="5"/>
      <dgm:spPr/>
    </dgm:pt>
    <dgm:pt modelId="{DAAB57D1-6B1F-4BBE-8AC0-7913E4C1746A}" type="pres">
      <dgm:prSet presAssocID="{4999D76B-6229-424E-AC10-DDEDCC2F00E5}" presName="node" presStyleLbl="node1" presStyleIdx="4" presStyleCnt="6">
        <dgm:presLayoutVars>
          <dgm:bulletEnabled val="1"/>
        </dgm:presLayoutVars>
      </dgm:prSet>
      <dgm:spPr/>
    </dgm:pt>
    <dgm:pt modelId="{EA2B7690-AEA8-4A5E-935C-1B7C3DDB6619}" type="pres">
      <dgm:prSet presAssocID="{D65445F7-7B48-45CC-AC97-DB536328E0E6}" presName="sibTrans" presStyleLbl="sibTrans1D1" presStyleIdx="4" presStyleCnt="5"/>
      <dgm:spPr/>
    </dgm:pt>
    <dgm:pt modelId="{D413B42B-F17F-4341-95D7-282858418B6D}" type="pres">
      <dgm:prSet presAssocID="{D65445F7-7B48-45CC-AC97-DB536328E0E6}" presName="connectorText" presStyleLbl="sibTrans1D1" presStyleIdx="4" presStyleCnt="5"/>
      <dgm:spPr/>
    </dgm:pt>
    <dgm:pt modelId="{D1636720-778A-4F29-B02A-2ABE23E6196B}" type="pres">
      <dgm:prSet presAssocID="{F1BCAC20-19AE-4A1E-8BD3-B5F81EE72767}" presName="node" presStyleLbl="node1" presStyleIdx="5" presStyleCnt="6" custScaleX="121484" custScaleY="152681">
        <dgm:presLayoutVars>
          <dgm:bulletEnabled val="1"/>
        </dgm:presLayoutVars>
      </dgm:prSet>
      <dgm:spPr/>
    </dgm:pt>
  </dgm:ptLst>
  <dgm:cxnLst>
    <dgm:cxn modelId="{D278F721-F30F-4763-B118-E03D75B3EFE6}" type="presOf" srcId="{7AB1198B-B41E-4110-8B02-39A16AD149D6}" destId="{F2B76073-E870-4CCA-A8F1-959221E3745D}" srcOrd="0" destOrd="0" presId="urn:microsoft.com/office/officeart/2016/7/layout/RepeatingBendingProcessNew"/>
    <dgm:cxn modelId="{EF8DFF2F-53D8-457B-9CC9-615CA824AFF3}" type="presOf" srcId="{37A0A8FC-5A6D-4650-89B7-B8E94BF064C3}" destId="{DF168677-4E6D-43A4-9B47-5B1F685DD049}" srcOrd="0" destOrd="0" presId="urn:microsoft.com/office/officeart/2016/7/layout/RepeatingBendingProcessNew"/>
    <dgm:cxn modelId="{51DC7136-6DD9-4E5E-BF85-F52FC5FCB01F}" type="presOf" srcId="{8A262784-00CD-4017-90E4-DBEC1FDB3692}" destId="{7D91CA63-0775-4567-A39F-8118E163D7D1}" srcOrd="0" destOrd="0" presId="urn:microsoft.com/office/officeart/2016/7/layout/RepeatingBendingProcessNew"/>
    <dgm:cxn modelId="{79E55D42-6D00-42DE-A2F8-41A1C55FFF18}" srcId="{7AB1198B-B41E-4110-8B02-39A16AD149D6}" destId="{8A262784-00CD-4017-90E4-DBEC1FDB3692}" srcOrd="3" destOrd="0" parTransId="{9EC14FC1-954E-4770-A349-95CC371539B7}" sibTransId="{4ACB701F-CC46-4B63-84B4-4E945445E973}"/>
    <dgm:cxn modelId="{E92B964D-C617-4BF2-92BF-D7A54D0FF313}" srcId="{7AB1198B-B41E-4110-8B02-39A16AD149D6}" destId="{4999D76B-6229-424E-AC10-DDEDCC2F00E5}" srcOrd="4" destOrd="0" parTransId="{B1F2AA73-14AE-4259-BE42-10C48BBA607D}" sibTransId="{D65445F7-7B48-45CC-AC97-DB536328E0E6}"/>
    <dgm:cxn modelId="{CCD7C370-14BF-4A95-BCB0-0D0D72B43458}" type="presOf" srcId="{AB74F28C-C355-48AE-9BD1-9507069F1760}" destId="{E41BE24C-CC53-4529-9000-BB214EA4484E}" srcOrd="0" destOrd="0" presId="urn:microsoft.com/office/officeart/2016/7/layout/RepeatingBendingProcessNew"/>
    <dgm:cxn modelId="{03FDA756-50C1-49E8-84C0-A6C1D5ED4494}" type="presOf" srcId="{4999D76B-6229-424E-AC10-DDEDCC2F00E5}" destId="{DAAB57D1-6B1F-4BBE-8AC0-7913E4C1746A}" srcOrd="0" destOrd="0" presId="urn:microsoft.com/office/officeart/2016/7/layout/RepeatingBendingProcessNew"/>
    <dgm:cxn modelId="{6416C458-0EE6-4433-A86C-D4947B262EFB}" type="presOf" srcId="{37A0A8FC-5A6D-4650-89B7-B8E94BF064C3}" destId="{C33FD423-404C-4A62-B4D7-6AC47FA8A938}" srcOrd="1" destOrd="0" presId="urn:microsoft.com/office/officeart/2016/7/layout/RepeatingBendingProcessNew"/>
    <dgm:cxn modelId="{612F455A-7D04-4404-8950-4D5208032242}" type="presOf" srcId="{CB475AC7-479D-4B05-ACCC-AC7B15840883}" destId="{0BC96F7B-760C-4692-A26C-69DC88D67879}" srcOrd="1" destOrd="0" presId="urn:microsoft.com/office/officeart/2016/7/layout/RepeatingBendingProcessNew"/>
    <dgm:cxn modelId="{BAD7727F-E5BB-4B9B-B41E-62E4BF6EC403}" srcId="{7AB1198B-B41E-4110-8B02-39A16AD149D6}" destId="{5F862694-F4F5-4C97-A8B6-37AEABE76E9F}" srcOrd="1" destOrd="0" parTransId="{6DFF2590-8294-4C32-82D4-D8B2CAE10EDB}" sibTransId="{37A0A8FC-5A6D-4650-89B7-B8E94BF064C3}"/>
    <dgm:cxn modelId="{006D0F81-1D5A-4475-A15B-9B16E1D0B772}" srcId="{7AB1198B-B41E-4110-8B02-39A16AD149D6}" destId="{F1BCAC20-19AE-4A1E-8BD3-B5F81EE72767}" srcOrd="5" destOrd="0" parTransId="{353E91F2-33FF-4AFE-B641-DEBBD0765F2C}" sibTransId="{0FB767C1-F9F1-4F8C-BF69-DFFE933E36AA}"/>
    <dgm:cxn modelId="{C8617788-E456-469D-9EC1-E5D73C98C607}" srcId="{7AB1198B-B41E-4110-8B02-39A16AD149D6}" destId="{AB74F28C-C355-48AE-9BD1-9507069F1760}" srcOrd="2" destOrd="0" parTransId="{7E94C2F8-75C0-4943-85FC-8562900C23A9}" sibTransId="{CB475AC7-479D-4B05-ACCC-AC7B15840883}"/>
    <dgm:cxn modelId="{D7C9938E-9DEF-4975-8FD7-DE1E28E9A8FD}" type="presOf" srcId="{4ACB701F-CC46-4B63-84B4-4E945445E973}" destId="{014AD042-849B-4FE8-94D7-4EEA60AE5709}" srcOrd="0" destOrd="0" presId="urn:microsoft.com/office/officeart/2016/7/layout/RepeatingBendingProcessNew"/>
    <dgm:cxn modelId="{39A7B4A4-ED1F-4F6D-8B1D-CE76EC1D9782}" type="presOf" srcId="{818EC81A-536E-41A5-8670-365287C1980B}" destId="{27BD485A-7959-4598-B87E-9521E6A021C9}" srcOrd="0" destOrd="0" presId="urn:microsoft.com/office/officeart/2016/7/layout/RepeatingBendingProcessNew"/>
    <dgm:cxn modelId="{1160EAAC-0573-4013-BEAB-58C772288566}" type="presOf" srcId="{51D7F84B-556F-42D6-B19B-D3EDEC24F5EE}" destId="{21DE7876-F948-4E17-90A7-A47AC1C9FFDE}" srcOrd="0" destOrd="0" presId="urn:microsoft.com/office/officeart/2016/7/layout/RepeatingBendingProcessNew"/>
    <dgm:cxn modelId="{8E3C62B1-2FAA-4BA7-8EF0-C931ADB88EAC}" type="presOf" srcId="{4ACB701F-CC46-4B63-84B4-4E945445E973}" destId="{CD180429-6DBA-40FE-AEEB-1EC19F656C5A}" srcOrd="1" destOrd="0" presId="urn:microsoft.com/office/officeart/2016/7/layout/RepeatingBendingProcessNew"/>
    <dgm:cxn modelId="{3406FCB3-9016-4792-9154-00A36AD5C6FB}" type="presOf" srcId="{D65445F7-7B48-45CC-AC97-DB536328E0E6}" destId="{D413B42B-F17F-4341-95D7-282858418B6D}" srcOrd="1" destOrd="0" presId="urn:microsoft.com/office/officeart/2016/7/layout/RepeatingBendingProcessNew"/>
    <dgm:cxn modelId="{F6267DCD-AF16-4F0C-A7DF-AC39593BC31F}" type="presOf" srcId="{F1BCAC20-19AE-4A1E-8BD3-B5F81EE72767}" destId="{D1636720-778A-4F29-B02A-2ABE23E6196B}" srcOrd="0" destOrd="0" presId="urn:microsoft.com/office/officeart/2016/7/layout/RepeatingBendingProcessNew"/>
    <dgm:cxn modelId="{D6E9CBCF-C5FD-475C-970F-EED420238717}" type="presOf" srcId="{D65445F7-7B48-45CC-AC97-DB536328E0E6}" destId="{EA2B7690-AEA8-4A5E-935C-1B7C3DDB6619}" srcOrd="0" destOrd="0" presId="urn:microsoft.com/office/officeart/2016/7/layout/RepeatingBendingProcessNew"/>
    <dgm:cxn modelId="{D652DECF-553D-4711-9A3C-E6A65DCE1FEE}" type="presOf" srcId="{5F862694-F4F5-4C97-A8B6-37AEABE76E9F}" destId="{92DF198D-5C1A-4DB9-AC9A-DDD213762EDF}" srcOrd="0" destOrd="0" presId="urn:microsoft.com/office/officeart/2016/7/layout/RepeatingBendingProcessNew"/>
    <dgm:cxn modelId="{3A7E72D7-02B5-4310-AB5E-6366D2782398}" type="presOf" srcId="{818EC81A-536E-41A5-8670-365287C1980B}" destId="{5C99F709-28B1-43BF-BE7C-1B9917F239CD}" srcOrd="1" destOrd="0" presId="urn:microsoft.com/office/officeart/2016/7/layout/RepeatingBendingProcessNew"/>
    <dgm:cxn modelId="{7DD47EDC-71B0-48C0-9B17-7D507B6AC1EC}" srcId="{7AB1198B-B41E-4110-8B02-39A16AD149D6}" destId="{51D7F84B-556F-42D6-B19B-D3EDEC24F5EE}" srcOrd="0" destOrd="0" parTransId="{60E2E4EA-74EF-4B90-B100-5CE02254AAFD}" sibTransId="{818EC81A-536E-41A5-8670-365287C1980B}"/>
    <dgm:cxn modelId="{1DCFAFE3-3408-4117-A96E-8C248C63DBF7}" type="presOf" srcId="{CB475AC7-479D-4B05-ACCC-AC7B15840883}" destId="{0CFE024D-83B2-4E08-A1FC-187FC9A76C7E}" srcOrd="0" destOrd="0" presId="urn:microsoft.com/office/officeart/2016/7/layout/RepeatingBendingProcessNew"/>
    <dgm:cxn modelId="{28C8320F-CB2A-41B3-818B-7B1BFB934C3F}" type="presParOf" srcId="{F2B76073-E870-4CCA-A8F1-959221E3745D}" destId="{21DE7876-F948-4E17-90A7-A47AC1C9FFDE}" srcOrd="0" destOrd="0" presId="urn:microsoft.com/office/officeart/2016/7/layout/RepeatingBendingProcessNew"/>
    <dgm:cxn modelId="{AFE43A6D-1F1F-4BEE-9E49-3F90019DF730}" type="presParOf" srcId="{F2B76073-E870-4CCA-A8F1-959221E3745D}" destId="{27BD485A-7959-4598-B87E-9521E6A021C9}" srcOrd="1" destOrd="0" presId="urn:microsoft.com/office/officeart/2016/7/layout/RepeatingBendingProcessNew"/>
    <dgm:cxn modelId="{681DDD21-EDFF-4735-A24C-E9CF3C483418}" type="presParOf" srcId="{27BD485A-7959-4598-B87E-9521E6A021C9}" destId="{5C99F709-28B1-43BF-BE7C-1B9917F239CD}" srcOrd="0" destOrd="0" presId="urn:microsoft.com/office/officeart/2016/7/layout/RepeatingBendingProcessNew"/>
    <dgm:cxn modelId="{20D3C408-D419-4797-ACE3-591F95FA1487}" type="presParOf" srcId="{F2B76073-E870-4CCA-A8F1-959221E3745D}" destId="{92DF198D-5C1A-4DB9-AC9A-DDD213762EDF}" srcOrd="2" destOrd="0" presId="urn:microsoft.com/office/officeart/2016/7/layout/RepeatingBendingProcessNew"/>
    <dgm:cxn modelId="{9CF07495-AEC4-42D0-88A4-8FF58665930B}" type="presParOf" srcId="{F2B76073-E870-4CCA-A8F1-959221E3745D}" destId="{DF168677-4E6D-43A4-9B47-5B1F685DD049}" srcOrd="3" destOrd="0" presId="urn:microsoft.com/office/officeart/2016/7/layout/RepeatingBendingProcessNew"/>
    <dgm:cxn modelId="{1E5D6AED-4A96-4187-8AC1-B1FC4CB1387B}" type="presParOf" srcId="{DF168677-4E6D-43A4-9B47-5B1F685DD049}" destId="{C33FD423-404C-4A62-B4D7-6AC47FA8A938}" srcOrd="0" destOrd="0" presId="urn:microsoft.com/office/officeart/2016/7/layout/RepeatingBendingProcessNew"/>
    <dgm:cxn modelId="{4E02C4FD-A2D5-4B0F-A9C4-EC145CB10D4B}" type="presParOf" srcId="{F2B76073-E870-4CCA-A8F1-959221E3745D}" destId="{E41BE24C-CC53-4529-9000-BB214EA4484E}" srcOrd="4" destOrd="0" presId="urn:microsoft.com/office/officeart/2016/7/layout/RepeatingBendingProcessNew"/>
    <dgm:cxn modelId="{EABDD81B-481A-4BA7-B147-5766674AE6EC}" type="presParOf" srcId="{F2B76073-E870-4CCA-A8F1-959221E3745D}" destId="{0CFE024D-83B2-4E08-A1FC-187FC9A76C7E}" srcOrd="5" destOrd="0" presId="urn:microsoft.com/office/officeart/2016/7/layout/RepeatingBendingProcessNew"/>
    <dgm:cxn modelId="{48463D37-E717-4404-AFAC-550652D128B2}" type="presParOf" srcId="{0CFE024D-83B2-4E08-A1FC-187FC9A76C7E}" destId="{0BC96F7B-760C-4692-A26C-69DC88D67879}" srcOrd="0" destOrd="0" presId="urn:microsoft.com/office/officeart/2016/7/layout/RepeatingBendingProcessNew"/>
    <dgm:cxn modelId="{2903B9EC-83E7-4976-9BF5-DCDDA98A922F}" type="presParOf" srcId="{F2B76073-E870-4CCA-A8F1-959221E3745D}" destId="{7D91CA63-0775-4567-A39F-8118E163D7D1}" srcOrd="6" destOrd="0" presId="urn:microsoft.com/office/officeart/2016/7/layout/RepeatingBendingProcessNew"/>
    <dgm:cxn modelId="{6A0CF2B0-912D-4100-9849-64CCA700F587}" type="presParOf" srcId="{F2B76073-E870-4CCA-A8F1-959221E3745D}" destId="{014AD042-849B-4FE8-94D7-4EEA60AE5709}" srcOrd="7" destOrd="0" presId="urn:microsoft.com/office/officeart/2016/7/layout/RepeatingBendingProcessNew"/>
    <dgm:cxn modelId="{A093B145-4A61-49DB-95F3-A441A62B23A2}" type="presParOf" srcId="{014AD042-849B-4FE8-94D7-4EEA60AE5709}" destId="{CD180429-6DBA-40FE-AEEB-1EC19F656C5A}" srcOrd="0" destOrd="0" presId="urn:microsoft.com/office/officeart/2016/7/layout/RepeatingBendingProcessNew"/>
    <dgm:cxn modelId="{DABFAF3B-93D3-43DD-8FB7-ABAEF6F5AA10}" type="presParOf" srcId="{F2B76073-E870-4CCA-A8F1-959221E3745D}" destId="{DAAB57D1-6B1F-4BBE-8AC0-7913E4C1746A}" srcOrd="8" destOrd="0" presId="urn:microsoft.com/office/officeart/2016/7/layout/RepeatingBendingProcessNew"/>
    <dgm:cxn modelId="{4EC5CA84-AED7-4E76-88F3-11E729D86E0E}" type="presParOf" srcId="{F2B76073-E870-4CCA-A8F1-959221E3745D}" destId="{EA2B7690-AEA8-4A5E-935C-1B7C3DDB6619}" srcOrd="9" destOrd="0" presId="urn:microsoft.com/office/officeart/2016/7/layout/RepeatingBendingProcessNew"/>
    <dgm:cxn modelId="{14E9C292-FE1E-4C93-84DE-410D546198EE}" type="presParOf" srcId="{EA2B7690-AEA8-4A5E-935C-1B7C3DDB6619}" destId="{D413B42B-F17F-4341-95D7-282858418B6D}" srcOrd="0" destOrd="0" presId="urn:microsoft.com/office/officeart/2016/7/layout/RepeatingBendingProcessNew"/>
    <dgm:cxn modelId="{22E9FFBB-9911-48D8-8EF4-36B92B7FEC63}" type="presParOf" srcId="{F2B76073-E870-4CCA-A8F1-959221E3745D}" destId="{D1636720-778A-4F29-B02A-2ABE23E6196B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50ADA2-0BA1-4982-8512-56373F8BABE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4EE5C5F-6949-4AD3-A1DD-5D0DB4DCE65A}">
      <dgm:prSet/>
      <dgm:spPr/>
      <dgm:t>
        <a:bodyPr/>
        <a:lstStyle/>
        <a:p>
          <a:r>
            <a:rPr lang="en-US" dirty="0"/>
            <a:t>This is the FIRST Behavioral Urgent Care Center in the State of Florida</a:t>
          </a:r>
        </a:p>
      </dgm:t>
    </dgm:pt>
    <dgm:pt modelId="{28DC99C4-633E-4E97-8D15-BD30665E3BA1}" type="parTrans" cxnId="{D923149E-63FF-4FCA-A264-C607093E2049}">
      <dgm:prSet/>
      <dgm:spPr/>
      <dgm:t>
        <a:bodyPr/>
        <a:lstStyle/>
        <a:p>
          <a:endParaRPr lang="en-US"/>
        </a:p>
      </dgm:t>
    </dgm:pt>
    <dgm:pt modelId="{5674399C-10E6-4D60-A5AA-0DBDE67171C8}" type="sibTrans" cxnId="{D923149E-63FF-4FCA-A264-C607093E2049}">
      <dgm:prSet/>
      <dgm:spPr/>
      <dgm:t>
        <a:bodyPr/>
        <a:lstStyle/>
        <a:p>
          <a:endParaRPr lang="en-US"/>
        </a:p>
      </dgm:t>
    </dgm:pt>
    <dgm:pt modelId="{4EDBAFC6-99AA-4414-BD82-D105EB199631}">
      <dgm:prSet/>
      <dgm:spPr/>
      <dgm:t>
        <a:bodyPr/>
        <a:lstStyle/>
        <a:p>
          <a:r>
            <a:rPr lang="en-US" dirty="0"/>
            <a:t>The UCC is a forward-thinking service offering Pasco County residents a timely alternative to traditional hospital emergency rooms and inpatient crisis units</a:t>
          </a:r>
        </a:p>
      </dgm:t>
    </dgm:pt>
    <dgm:pt modelId="{984ABE70-4C7A-4200-93A3-923BB7F65D12}" type="parTrans" cxnId="{D56E4C7C-8433-4A1C-865B-7938925BA14D}">
      <dgm:prSet/>
      <dgm:spPr/>
      <dgm:t>
        <a:bodyPr/>
        <a:lstStyle/>
        <a:p>
          <a:endParaRPr lang="en-US"/>
        </a:p>
      </dgm:t>
    </dgm:pt>
    <dgm:pt modelId="{5AEACCB3-4CFF-4BAC-85FF-BF552E2D1FD4}" type="sibTrans" cxnId="{D56E4C7C-8433-4A1C-865B-7938925BA14D}">
      <dgm:prSet/>
      <dgm:spPr/>
      <dgm:t>
        <a:bodyPr/>
        <a:lstStyle/>
        <a:p>
          <a:endParaRPr lang="en-US"/>
        </a:p>
      </dgm:t>
    </dgm:pt>
    <dgm:pt modelId="{4D22B3CC-DF0A-4A61-9FCC-AA7969EE8227}">
      <dgm:prSet/>
      <dgm:spPr/>
      <dgm:t>
        <a:bodyPr/>
        <a:lstStyle/>
        <a:p>
          <a:r>
            <a:rPr lang="en-US" dirty="0"/>
            <a:t>Leveraging funds and creatively bundling of funds to renovate the building and create ongoing sustainability </a:t>
          </a:r>
        </a:p>
      </dgm:t>
    </dgm:pt>
    <dgm:pt modelId="{13DAB784-09F7-4E69-B853-4777A3D06414}" type="parTrans" cxnId="{67D95606-1C88-4E23-9112-B1D037FA6771}">
      <dgm:prSet/>
      <dgm:spPr/>
      <dgm:t>
        <a:bodyPr/>
        <a:lstStyle/>
        <a:p>
          <a:endParaRPr lang="en-US"/>
        </a:p>
      </dgm:t>
    </dgm:pt>
    <dgm:pt modelId="{8BEC9625-39CB-4FF2-88FC-4EDCEE13C755}" type="sibTrans" cxnId="{67D95606-1C88-4E23-9112-B1D037FA6771}">
      <dgm:prSet/>
      <dgm:spPr/>
      <dgm:t>
        <a:bodyPr/>
        <a:lstStyle/>
        <a:p>
          <a:endParaRPr lang="en-US"/>
        </a:p>
      </dgm:t>
    </dgm:pt>
    <dgm:pt modelId="{BF807A93-4DCB-4FFF-9828-6C5BEC5B202D}">
      <dgm:prSet/>
      <dgm:spPr/>
      <dgm:t>
        <a:bodyPr/>
        <a:lstStyle/>
        <a:p>
          <a:r>
            <a:rPr lang="en-US" dirty="0"/>
            <a:t>The UCC provides urgent, unscheduled support for mental health and additional concerns through walk-in outpatient care for assessment and fast access to behavioral health treatment</a:t>
          </a:r>
        </a:p>
      </dgm:t>
    </dgm:pt>
    <dgm:pt modelId="{DFC3F329-BECA-4749-B892-530B5F32F226}" type="parTrans" cxnId="{92345B78-87E7-4218-9173-434C67914DB4}">
      <dgm:prSet/>
      <dgm:spPr/>
      <dgm:t>
        <a:bodyPr/>
        <a:lstStyle/>
        <a:p>
          <a:endParaRPr lang="en-US"/>
        </a:p>
      </dgm:t>
    </dgm:pt>
    <dgm:pt modelId="{F0E3C206-3EF6-4B33-82EC-3EE012CB6628}" type="sibTrans" cxnId="{92345B78-87E7-4218-9173-434C67914DB4}">
      <dgm:prSet/>
      <dgm:spPr/>
      <dgm:t>
        <a:bodyPr/>
        <a:lstStyle/>
        <a:p>
          <a:endParaRPr lang="en-US"/>
        </a:p>
      </dgm:t>
    </dgm:pt>
    <dgm:pt modelId="{C908AB67-4A73-4C99-A8F5-98A22BCBAB4D}" type="pres">
      <dgm:prSet presAssocID="{0E50ADA2-0BA1-4982-8512-56373F8BABE3}" presName="root" presStyleCnt="0">
        <dgm:presLayoutVars>
          <dgm:dir/>
          <dgm:resizeHandles val="exact"/>
        </dgm:presLayoutVars>
      </dgm:prSet>
      <dgm:spPr/>
    </dgm:pt>
    <dgm:pt modelId="{0272B76F-EE66-4273-A769-94F239245324}" type="pres">
      <dgm:prSet presAssocID="{94EE5C5F-6949-4AD3-A1DD-5D0DB4DCE65A}" presName="compNode" presStyleCnt="0"/>
      <dgm:spPr/>
    </dgm:pt>
    <dgm:pt modelId="{CE1D77FE-E5A1-45B6-A79E-20266B3AE633}" type="pres">
      <dgm:prSet presAssocID="{94EE5C5F-6949-4AD3-A1DD-5D0DB4DCE65A}" presName="bgRect" presStyleLbl="bgShp" presStyleIdx="0" presStyleCnt="4"/>
      <dgm:spPr/>
    </dgm:pt>
    <dgm:pt modelId="{97F82A57-F93C-467D-8CD3-5E300F23B668}" type="pres">
      <dgm:prSet presAssocID="{94EE5C5F-6949-4AD3-A1DD-5D0DB4DCE65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B641BC51-17CB-41EA-8BC5-9AB4BAF7DBAE}" type="pres">
      <dgm:prSet presAssocID="{94EE5C5F-6949-4AD3-A1DD-5D0DB4DCE65A}" presName="spaceRect" presStyleCnt="0"/>
      <dgm:spPr/>
    </dgm:pt>
    <dgm:pt modelId="{03573645-D34B-4F6D-A4A8-868C1D101D3D}" type="pres">
      <dgm:prSet presAssocID="{94EE5C5F-6949-4AD3-A1DD-5D0DB4DCE65A}" presName="parTx" presStyleLbl="revTx" presStyleIdx="0" presStyleCnt="4">
        <dgm:presLayoutVars>
          <dgm:chMax val="0"/>
          <dgm:chPref val="0"/>
        </dgm:presLayoutVars>
      </dgm:prSet>
      <dgm:spPr/>
    </dgm:pt>
    <dgm:pt modelId="{605D33CC-D68D-454D-8432-4696D67F8128}" type="pres">
      <dgm:prSet presAssocID="{5674399C-10E6-4D60-A5AA-0DBDE67171C8}" presName="sibTrans" presStyleCnt="0"/>
      <dgm:spPr/>
    </dgm:pt>
    <dgm:pt modelId="{4E9E452D-1662-4935-9E03-810F740DFE59}" type="pres">
      <dgm:prSet presAssocID="{4EDBAFC6-99AA-4414-BD82-D105EB199631}" presName="compNode" presStyleCnt="0"/>
      <dgm:spPr/>
    </dgm:pt>
    <dgm:pt modelId="{ECB30A9C-B374-46B0-8234-907C19F72007}" type="pres">
      <dgm:prSet presAssocID="{4EDBAFC6-99AA-4414-BD82-D105EB199631}" presName="bgRect" presStyleLbl="bgShp" presStyleIdx="1" presStyleCnt="4"/>
      <dgm:spPr/>
    </dgm:pt>
    <dgm:pt modelId="{250855E7-FC7D-45E4-A08A-8E9E3C3B17D8}" type="pres">
      <dgm:prSet presAssocID="{4EDBAFC6-99AA-4414-BD82-D105EB19963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64DC19C-64FC-4202-861A-D2335E04F1CB}" type="pres">
      <dgm:prSet presAssocID="{4EDBAFC6-99AA-4414-BD82-D105EB199631}" presName="spaceRect" presStyleCnt="0"/>
      <dgm:spPr/>
    </dgm:pt>
    <dgm:pt modelId="{B8EC8345-57BD-4DBF-BE85-BA583D2C7DA8}" type="pres">
      <dgm:prSet presAssocID="{4EDBAFC6-99AA-4414-BD82-D105EB199631}" presName="parTx" presStyleLbl="revTx" presStyleIdx="1" presStyleCnt="4">
        <dgm:presLayoutVars>
          <dgm:chMax val="0"/>
          <dgm:chPref val="0"/>
        </dgm:presLayoutVars>
      </dgm:prSet>
      <dgm:spPr/>
    </dgm:pt>
    <dgm:pt modelId="{188265C2-F972-4304-9794-D7CAA131183C}" type="pres">
      <dgm:prSet presAssocID="{5AEACCB3-4CFF-4BAC-85FF-BF552E2D1FD4}" presName="sibTrans" presStyleCnt="0"/>
      <dgm:spPr/>
    </dgm:pt>
    <dgm:pt modelId="{9E7D72FA-3CFF-4CFC-91EB-2F86D46E649E}" type="pres">
      <dgm:prSet presAssocID="{4D22B3CC-DF0A-4A61-9FCC-AA7969EE8227}" presName="compNode" presStyleCnt="0"/>
      <dgm:spPr/>
    </dgm:pt>
    <dgm:pt modelId="{06EE9696-7761-4949-AF4E-B88C9213C01D}" type="pres">
      <dgm:prSet presAssocID="{4D22B3CC-DF0A-4A61-9FCC-AA7969EE8227}" presName="bgRect" presStyleLbl="bgShp" presStyleIdx="2" presStyleCnt="4"/>
      <dgm:spPr/>
    </dgm:pt>
    <dgm:pt modelId="{A281ABC9-5186-40FB-958B-3185152B8F99}" type="pres">
      <dgm:prSet presAssocID="{4D22B3CC-DF0A-4A61-9FCC-AA7969EE822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0018B19-5CF1-410C-AD9F-C44D0AAEE554}" type="pres">
      <dgm:prSet presAssocID="{4D22B3CC-DF0A-4A61-9FCC-AA7969EE8227}" presName="spaceRect" presStyleCnt="0"/>
      <dgm:spPr/>
    </dgm:pt>
    <dgm:pt modelId="{BEF39B3B-162A-4296-B674-C38D090E702C}" type="pres">
      <dgm:prSet presAssocID="{4D22B3CC-DF0A-4A61-9FCC-AA7969EE8227}" presName="parTx" presStyleLbl="revTx" presStyleIdx="2" presStyleCnt="4">
        <dgm:presLayoutVars>
          <dgm:chMax val="0"/>
          <dgm:chPref val="0"/>
        </dgm:presLayoutVars>
      </dgm:prSet>
      <dgm:spPr/>
    </dgm:pt>
    <dgm:pt modelId="{6423F838-42FB-4AF3-873B-B94F4821CA13}" type="pres">
      <dgm:prSet presAssocID="{8BEC9625-39CB-4FF2-88FC-4EDCEE13C755}" presName="sibTrans" presStyleCnt="0"/>
      <dgm:spPr/>
    </dgm:pt>
    <dgm:pt modelId="{876E52EE-A607-48D3-B70E-697C5B1EA316}" type="pres">
      <dgm:prSet presAssocID="{BF807A93-4DCB-4FFF-9828-6C5BEC5B202D}" presName="compNode" presStyleCnt="0"/>
      <dgm:spPr/>
    </dgm:pt>
    <dgm:pt modelId="{E686C91E-4AFA-45EF-A259-19DE8CC029D1}" type="pres">
      <dgm:prSet presAssocID="{BF807A93-4DCB-4FFF-9828-6C5BEC5B202D}" presName="bgRect" presStyleLbl="bgShp" presStyleIdx="3" presStyleCnt="4"/>
      <dgm:spPr/>
    </dgm:pt>
    <dgm:pt modelId="{C728B843-6F1A-4460-B337-3876775A283B}" type="pres">
      <dgm:prSet presAssocID="{BF807A93-4DCB-4FFF-9828-6C5BEC5B202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BDDCDE69-CAC7-4E44-9938-CE7D75B0A932}" type="pres">
      <dgm:prSet presAssocID="{BF807A93-4DCB-4FFF-9828-6C5BEC5B202D}" presName="spaceRect" presStyleCnt="0"/>
      <dgm:spPr/>
    </dgm:pt>
    <dgm:pt modelId="{5E096113-8471-4B3C-8E28-EEECD89F8A9A}" type="pres">
      <dgm:prSet presAssocID="{BF807A93-4DCB-4FFF-9828-6C5BEC5B202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7D95606-1C88-4E23-9112-B1D037FA6771}" srcId="{0E50ADA2-0BA1-4982-8512-56373F8BABE3}" destId="{4D22B3CC-DF0A-4A61-9FCC-AA7969EE8227}" srcOrd="2" destOrd="0" parTransId="{13DAB784-09F7-4E69-B853-4777A3D06414}" sibTransId="{8BEC9625-39CB-4FF2-88FC-4EDCEE13C755}"/>
    <dgm:cxn modelId="{B3F29217-7E94-4C29-96D6-1F440F032804}" type="presOf" srcId="{BF807A93-4DCB-4FFF-9828-6C5BEC5B202D}" destId="{5E096113-8471-4B3C-8E28-EEECD89F8A9A}" srcOrd="0" destOrd="0" presId="urn:microsoft.com/office/officeart/2018/2/layout/IconVerticalSolidList"/>
    <dgm:cxn modelId="{5561F668-B875-4BE2-91BA-F2F16AAA7CAE}" type="presOf" srcId="{4EDBAFC6-99AA-4414-BD82-D105EB199631}" destId="{B8EC8345-57BD-4DBF-BE85-BA583D2C7DA8}" srcOrd="0" destOrd="0" presId="urn:microsoft.com/office/officeart/2018/2/layout/IconVerticalSolidList"/>
    <dgm:cxn modelId="{AEF1B472-1E04-4954-9417-6F7D2F829533}" type="presOf" srcId="{0E50ADA2-0BA1-4982-8512-56373F8BABE3}" destId="{C908AB67-4A73-4C99-A8F5-98A22BCBAB4D}" srcOrd="0" destOrd="0" presId="urn:microsoft.com/office/officeart/2018/2/layout/IconVerticalSolidList"/>
    <dgm:cxn modelId="{92345B78-87E7-4218-9173-434C67914DB4}" srcId="{0E50ADA2-0BA1-4982-8512-56373F8BABE3}" destId="{BF807A93-4DCB-4FFF-9828-6C5BEC5B202D}" srcOrd="3" destOrd="0" parTransId="{DFC3F329-BECA-4749-B892-530B5F32F226}" sibTransId="{F0E3C206-3EF6-4B33-82EC-3EE012CB6628}"/>
    <dgm:cxn modelId="{D56E4C7C-8433-4A1C-865B-7938925BA14D}" srcId="{0E50ADA2-0BA1-4982-8512-56373F8BABE3}" destId="{4EDBAFC6-99AA-4414-BD82-D105EB199631}" srcOrd="1" destOrd="0" parTransId="{984ABE70-4C7A-4200-93A3-923BB7F65D12}" sibTransId="{5AEACCB3-4CFF-4BAC-85FF-BF552E2D1FD4}"/>
    <dgm:cxn modelId="{4709019D-E211-49C0-A4E4-4C118C60BC96}" type="presOf" srcId="{4D22B3CC-DF0A-4A61-9FCC-AA7969EE8227}" destId="{BEF39B3B-162A-4296-B674-C38D090E702C}" srcOrd="0" destOrd="0" presId="urn:microsoft.com/office/officeart/2018/2/layout/IconVerticalSolidList"/>
    <dgm:cxn modelId="{D923149E-63FF-4FCA-A264-C607093E2049}" srcId="{0E50ADA2-0BA1-4982-8512-56373F8BABE3}" destId="{94EE5C5F-6949-4AD3-A1DD-5D0DB4DCE65A}" srcOrd="0" destOrd="0" parTransId="{28DC99C4-633E-4E97-8D15-BD30665E3BA1}" sibTransId="{5674399C-10E6-4D60-A5AA-0DBDE67171C8}"/>
    <dgm:cxn modelId="{39B906A1-8C45-49A2-BE70-6293F785A899}" type="presOf" srcId="{94EE5C5F-6949-4AD3-A1DD-5D0DB4DCE65A}" destId="{03573645-D34B-4F6D-A4A8-868C1D101D3D}" srcOrd="0" destOrd="0" presId="urn:microsoft.com/office/officeart/2018/2/layout/IconVerticalSolidList"/>
    <dgm:cxn modelId="{277ADDEF-64E4-43C0-B433-CF568B14A104}" type="presParOf" srcId="{C908AB67-4A73-4C99-A8F5-98A22BCBAB4D}" destId="{0272B76F-EE66-4273-A769-94F239245324}" srcOrd="0" destOrd="0" presId="urn:microsoft.com/office/officeart/2018/2/layout/IconVerticalSolidList"/>
    <dgm:cxn modelId="{38EF8019-1B85-4FEB-A07C-6A5CED45943C}" type="presParOf" srcId="{0272B76F-EE66-4273-A769-94F239245324}" destId="{CE1D77FE-E5A1-45B6-A79E-20266B3AE633}" srcOrd="0" destOrd="0" presId="urn:microsoft.com/office/officeart/2018/2/layout/IconVerticalSolidList"/>
    <dgm:cxn modelId="{CDA1A557-F347-473D-9245-70B51C93E094}" type="presParOf" srcId="{0272B76F-EE66-4273-A769-94F239245324}" destId="{97F82A57-F93C-467D-8CD3-5E300F23B668}" srcOrd="1" destOrd="0" presId="urn:microsoft.com/office/officeart/2018/2/layout/IconVerticalSolidList"/>
    <dgm:cxn modelId="{90F7018D-C8EE-4695-B151-BBED8934BED3}" type="presParOf" srcId="{0272B76F-EE66-4273-A769-94F239245324}" destId="{B641BC51-17CB-41EA-8BC5-9AB4BAF7DBAE}" srcOrd="2" destOrd="0" presId="urn:microsoft.com/office/officeart/2018/2/layout/IconVerticalSolidList"/>
    <dgm:cxn modelId="{0030A02B-CAC3-49AD-8B8E-417F52780B48}" type="presParOf" srcId="{0272B76F-EE66-4273-A769-94F239245324}" destId="{03573645-D34B-4F6D-A4A8-868C1D101D3D}" srcOrd="3" destOrd="0" presId="urn:microsoft.com/office/officeart/2018/2/layout/IconVerticalSolidList"/>
    <dgm:cxn modelId="{1C9E43ED-1ED5-4AAB-88FD-462D6E08C5FF}" type="presParOf" srcId="{C908AB67-4A73-4C99-A8F5-98A22BCBAB4D}" destId="{605D33CC-D68D-454D-8432-4696D67F8128}" srcOrd="1" destOrd="0" presId="urn:microsoft.com/office/officeart/2018/2/layout/IconVerticalSolidList"/>
    <dgm:cxn modelId="{B26BFA42-A262-4F59-BDA1-0BFF087ECE6C}" type="presParOf" srcId="{C908AB67-4A73-4C99-A8F5-98A22BCBAB4D}" destId="{4E9E452D-1662-4935-9E03-810F740DFE59}" srcOrd="2" destOrd="0" presId="urn:microsoft.com/office/officeart/2018/2/layout/IconVerticalSolidList"/>
    <dgm:cxn modelId="{CC1BBCA5-4B10-47D6-8D1C-1490326F7B5A}" type="presParOf" srcId="{4E9E452D-1662-4935-9E03-810F740DFE59}" destId="{ECB30A9C-B374-46B0-8234-907C19F72007}" srcOrd="0" destOrd="0" presId="urn:microsoft.com/office/officeart/2018/2/layout/IconVerticalSolidList"/>
    <dgm:cxn modelId="{CF321D3C-97E2-4AF4-AB5B-94F2E0761705}" type="presParOf" srcId="{4E9E452D-1662-4935-9E03-810F740DFE59}" destId="{250855E7-FC7D-45E4-A08A-8E9E3C3B17D8}" srcOrd="1" destOrd="0" presId="urn:microsoft.com/office/officeart/2018/2/layout/IconVerticalSolidList"/>
    <dgm:cxn modelId="{E525DC4A-D4FF-44EA-B78A-1E6825FA2E5F}" type="presParOf" srcId="{4E9E452D-1662-4935-9E03-810F740DFE59}" destId="{864DC19C-64FC-4202-861A-D2335E04F1CB}" srcOrd="2" destOrd="0" presId="urn:microsoft.com/office/officeart/2018/2/layout/IconVerticalSolidList"/>
    <dgm:cxn modelId="{80DD44D3-B115-472F-AB27-1E37844D9051}" type="presParOf" srcId="{4E9E452D-1662-4935-9E03-810F740DFE59}" destId="{B8EC8345-57BD-4DBF-BE85-BA583D2C7DA8}" srcOrd="3" destOrd="0" presId="urn:microsoft.com/office/officeart/2018/2/layout/IconVerticalSolidList"/>
    <dgm:cxn modelId="{C823DE02-3EA0-4877-A393-BADB912F8487}" type="presParOf" srcId="{C908AB67-4A73-4C99-A8F5-98A22BCBAB4D}" destId="{188265C2-F972-4304-9794-D7CAA131183C}" srcOrd="3" destOrd="0" presId="urn:microsoft.com/office/officeart/2018/2/layout/IconVerticalSolidList"/>
    <dgm:cxn modelId="{90A6CF01-C690-4E8C-88A8-B9D8FCC183D2}" type="presParOf" srcId="{C908AB67-4A73-4C99-A8F5-98A22BCBAB4D}" destId="{9E7D72FA-3CFF-4CFC-91EB-2F86D46E649E}" srcOrd="4" destOrd="0" presId="urn:microsoft.com/office/officeart/2018/2/layout/IconVerticalSolidList"/>
    <dgm:cxn modelId="{321454F2-7484-4539-A5CA-604BA7E39465}" type="presParOf" srcId="{9E7D72FA-3CFF-4CFC-91EB-2F86D46E649E}" destId="{06EE9696-7761-4949-AF4E-B88C9213C01D}" srcOrd="0" destOrd="0" presId="urn:microsoft.com/office/officeart/2018/2/layout/IconVerticalSolidList"/>
    <dgm:cxn modelId="{7E53BFAC-7783-41CE-9E86-485BE490E3BE}" type="presParOf" srcId="{9E7D72FA-3CFF-4CFC-91EB-2F86D46E649E}" destId="{A281ABC9-5186-40FB-958B-3185152B8F99}" srcOrd="1" destOrd="0" presId="urn:microsoft.com/office/officeart/2018/2/layout/IconVerticalSolidList"/>
    <dgm:cxn modelId="{B0DAE729-B7FC-423D-8E52-01A02BA61231}" type="presParOf" srcId="{9E7D72FA-3CFF-4CFC-91EB-2F86D46E649E}" destId="{90018B19-5CF1-410C-AD9F-C44D0AAEE554}" srcOrd="2" destOrd="0" presId="urn:microsoft.com/office/officeart/2018/2/layout/IconVerticalSolidList"/>
    <dgm:cxn modelId="{FC403244-2043-45A4-84B9-9A2F0CAD0ABA}" type="presParOf" srcId="{9E7D72FA-3CFF-4CFC-91EB-2F86D46E649E}" destId="{BEF39B3B-162A-4296-B674-C38D090E702C}" srcOrd="3" destOrd="0" presId="urn:microsoft.com/office/officeart/2018/2/layout/IconVerticalSolidList"/>
    <dgm:cxn modelId="{A6B9226C-DB7D-414E-B16F-B0F17CFE1D63}" type="presParOf" srcId="{C908AB67-4A73-4C99-A8F5-98A22BCBAB4D}" destId="{6423F838-42FB-4AF3-873B-B94F4821CA13}" srcOrd="5" destOrd="0" presId="urn:microsoft.com/office/officeart/2018/2/layout/IconVerticalSolidList"/>
    <dgm:cxn modelId="{89D5D9D7-AC07-446D-843B-FF54E8B68DA0}" type="presParOf" srcId="{C908AB67-4A73-4C99-A8F5-98A22BCBAB4D}" destId="{876E52EE-A607-48D3-B70E-697C5B1EA316}" srcOrd="6" destOrd="0" presId="urn:microsoft.com/office/officeart/2018/2/layout/IconVerticalSolidList"/>
    <dgm:cxn modelId="{1E15DB00-18EE-4826-B7A5-4E3C61D33D27}" type="presParOf" srcId="{876E52EE-A607-48D3-B70E-697C5B1EA316}" destId="{E686C91E-4AFA-45EF-A259-19DE8CC029D1}" srcOrd="0" destOrd="0" presId="urn:microsoft.com/office/officeart/2018/2/layout/IconVerticalSolidList"/>
    <dgm:cxn modelId="{C03FC4F6-688B-4F52-98D5-C4F52C08AA69}" type="presParOf" srcId="{876E52EE-A607-48D3-B70E-697C5B1EA316}" destId="{C728B843-6F1A-4460-B337-3876775A283B}" srcOrd="1" destOrd="0" presId="urn:microsoft.com/office/officeart/2018/2/layout/IconVerticalSolidList"/>
    <dgm:cxn modelId="{69FE2760-F9D7-4D24-B23B-F65AAAA946E6}" type="presParOf" srcId="{876E52EE-A607-48D3-B70E-697C5B1EA316}" destId="{BDDCDE69-CAC7-4E44-9938-CE7D75B0A932}" srcOrd="2" destOrd="0" presId="urn:microsoft.com/office/officeart/2018/2/layout/IconVerticalSolidList"/>
    <dgm:cxn modelId="{445C26A1-0F6B-48F7-BC1D-9C9EFF110262}" type="presParOf" srcId="{876E52EE-A607-48D3-B70E-697C5B1EA316}" destId="{5E096113-8471-4B3C-8E28-EEECD89F8A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A87A63-8F78-4887-9C18-2EC273168186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7BDB26C-A66F-436F-9AEB-817373302DFD}">
      <dgm:prSet/>
      <dgm:spPr/>
      <dgm:t>
        <a:bodyPr/>
        <a:lstStyle/>
        <a:p>
          <a:r>
            <a:rPr lang="en-US" dirty="0"/>
            <a:t>CDBG funds were the first funds committed to this project.</a:t>
          </a:r>
        </a:p>
      </dgm:t>
    </dgm:pt>
    <dgm:pt modelId="{E574C736-8EB5-40EB-A7F7-1CE3D793126D}" type="parTrans" cxnId="{86AB00EF-37A3-4570-9098-117C361A209A}">
      <dgm:prSet/>
      <dgm:spPr/>
      <dgm:t>
        <a:bodyPr/>
        <a:lstStyle/>
        <a:p>
          <a:endParaRPr lang="en-US"/>
        </a:p>
      </dgm:t>
    </dgm:pt>
    <dgm:pt modelId="{AF0F18AC-A068-4AE2-992D-8ECDB2C5E858}" type="sibTrans" cxnId="{86AB00EF-37A3-4570-9098-117C361A209A}">
      <dgm:prSet/>
      <dgm:spPr/>
      <dgm:t>
        <a:bodyPr/>
        <a:lstStyle/>
        <a:p>
          <a:endParaRPr lang="en-US" dirty="0"/>
        </a:p>
      </dgm:t>
    </dgm:pt>
    <dgm:pt modelId="{508DC4DD-7D94-40A4-8826-A7B876EEA5D8}">
      <dgm:prSet/>
      <dgm:spPr/>
      <dgm:t>
        <a:bodyPr/>
        <a:lstStyle/>
        <a:p>
          <a:r>
            <a:rPr lang="en-US" dirty="0"/>
            <a:t>The CDBG funds were like a magnet – other funds (Opioid and prevention funds) followed</a:t>
          </a:r>
        </a:p>
      </dgm:t>
    </dgm:pt>
    <dgm:pt modelId="{A1E35B8C-2DAC-4392-A020-E8A0C21B2DB8}" type="parTrans" cxnId="{1A5B74A7-7468-411D-A87A-741A088ED885}">
      <dgm:prSet/>
      <dgm:spPr/>
      <dgm:t>
        <a:bodyPr/>
        <a:lstStyle/>
        <a:p>
          <a:endParaRPr lang="en-US"/>
        </a:p>
      </dgm:t>
    </dgm:pt>
    <dgm:pt modelId="{F8B4B2FC-9EE0-4047-988A-D8D2FBD8AEBF}" type="sibTrans" cxnId="{1A5B74A7-7468-411D-A87A-741A088ED885}">
      <dgm:prSet/>
      <dgm:spPr/>
      <dgm:t>
        <a:bodyPr/>
        <a:lstStyle/>
        <a:p>
          <a:endParaRPr lang="en-US" dirty="0"/>
        </a:p>
      </dgm:t>
    </dgm:pt>
    <dgm:pt modelId="{CE0561ED-F578-4803-AEC6-50D63ADA0234}">
      <dgm:prSet/>
      <dgm:spPr/>
      <dgm:t>
        <a:bodyPr/>
        <a:lstStyle/>
        <a:p>
          <a:r>
            <a:rPr lang="en-US" dirty="0"/>
            <a:t>Strategic collaboration between stakeholders created new partnerships</a:t>
          </a:r>
        </a:p>
      </dgm:t>
    </dgm:pt>
    <dgm:pt modelId="{893564DF-4BF6-47FD-A74A-06A93443D15C}" type="parTrans" cxnId="{D12B1D96-95B3-4EBC-819C-281A8B8B89E0}">
      <dgm:prSet/>
      <dgm:spPr/>
      <dgm:t>
        <a:bodyPr/>
        <a:lstStyle/>
        <a:p>
          <a:endParaRPr lang="en-US"/>
        </a:p>
      </dgm:t>
    </dgm:pt>
    <dgm:pt modelId="{98F1BFB1-E9CD-4F6E-9DDD-53166E1A29D5}" type="sibTrans" cxnId="{D12B1D96-95B3-4EBC-819C-281A8B8B89E0}">
      <dgm:prSet/>
      <dgm:spPr/>
      <dgm:t>
        <a:bodyPr/>
        <a:lstStyle/>
        <a:p>
          <a:endParaRPr lang="en-US" dirty="0"/>
        </a:p>
      </dgm:t>
    </dgm:pt>
    <dgm:pt modelId="{27D85C89-E416-4C19-9DF4-702A5C0716C0}">
      <dgm:prSet/>
      <dgm:spPr/>
      <dgm:t>
        <a:bodyPr/>
        <a:lstStyle/>
        <a:p>
          <a:r>
            <a:rPr lang="en-US" dirty="0"/>
            <a:t>Design and renovations began 11/24, first clients 2/25</a:t>
          </a:r>
        </a:p>
      </dgm:t>
    </dgm:pt>
    <dgm:pt modelId="{6C6B1DEC-C0D3-4718-8B0F-60121015A02F}" type="parTrans" cxnId="{5BD74735-1F45-445F-9B63-3C1F6CA14922}">
      <dgm:prSet/>
      <dgm:spPr/>
      <dgm:t>
        <a:bodyPr/>
        <a:lstStyle/>
        <a:p>
          <a:endParaRPr lang="en-US"/>
        </a:p>
      </dgm:t>
    </dgm:pt>
    <dgm:pt modelId="{045A9C5C-E5D5-4BF9-B3AE-A74FCBD52156}" type="sibTrans" cxnId="{5BD74735-1F45-445F-9B63-3C1F6CA14922}">
      <dgm:prSet/>
      <dgm:spPr/>
      <dgm:t>
        <a:bodyPr/>
        <a:lstStyle/>
        <a:p>
          <a:endParaRPr lang="en-US"/>
        </a:p>
      </dgm:t>
    </dgm:pt>
    <dgm:pt modelId="{C4F6DBB1-5D5D-40D3-BE69-7D9E9728F263}" type="pres">
      <dgm:prSet presAssocID="{5EA87A63-8F78-4887-9C18-2EC273168186}" presName="outerComposite" presStyleCnt="0">
        <dgm:presLayoutVars>
          <dgm:chMax val="5"/>
          <dgm:dir/>
          <dgm:resizeHandles val="exact"/>
        </dgm:presLayoutVars>
      </dgm:prSet>
      <dgm:spPr/>
    </dgm:pt>
    <dgm:pt modelId="{1B17E9EF-0417-41FB-8C61-ACF87D728058}" type="pres">
      <dgm:prSet presAssocID="{5EA87A63-8F78-4887-9C18-2EC273168186}" presName="dummyMaxCanvas" presStyleCnt="0">
        <dgm:presLayoutVars/>
      </dgm:prSet>
      <dgm:spPr/>
    </dgm:pt>
    <dgm:pt modelId="{C5C5D3C7-0B86-49BD-AA15-62F3614AA717}" type="pres">
      <dgm:prSet presAssocID="{5EA87A63-8F78-4887-9C18-2EC273168186}" presName="FourNodes_1" presStyleLbl="node1" presStyleIdx="0" presStyleCnt="4">
        <dgm:presLayoutVars>
          <dgm:bulletEnabled val="1"/>
        </dgm:presLayoutVars>
      </dgm:prSet>
      <dgm:spPr/>
    </dgm:pt>
    <dgm:pt modelId="{BFCC2C8B-86FE-421E-87CD-1ECC5521BEB2}" type="pres">
      <dgm:prSet presAssocID="{5EA87A63-8F78-4887-9C18-2EC273168186}" presName="FourNodes_2" presStyleLbl="node1" presStyleIdx="1" presStyleCnt="4">
        <dgm:presLayoutVars>
          <dgm:bulletEnabled val="1"/>
        </dgm:presLayoutVars>
      </dgm:prSet>
      <dgm:spPr/>
    </dgm:pt>
    <dgm:pt modelId="{F9601F88-B44A-4C72-9D3A-0C1E8422FAAF}" type="pres">
      <dgm:prSet presAssocID="{5EA87A63-8F78-4887-9C18-2EC273168186}" presName="FourNodes_3" presStyleLbl="node1" presStyleIdx="2" presStyleCnt="4">
        <dgm:presLayoutVars>
          <dgm:bulletEnabled val="1"/>
        </dgm:presLayoutVars>
      </dgm:prSet>
      <dgm:spPr/>
    </dgm:pt>
    <dgm:pt modelId="{DA2DA650-16F2-42A7-97EF-3174BA58B331}" type="pres">
      <dgm:prSet presAssocID="{5EA87A63-8F78-4887-9C18-2EC273168186}" presName="FourNodes_4" presStyleLbl="node1" presStyleIdx="3" presStyleCnt="4">
        <dgm:presLayoutVars>
          <dgm:bulletEnabled val="1"/>
        </dgm:presLayoutVars>
      </dgm:prSet>
      <dgm:spPr/>
    </dgm:pt>
    <dgm:pt modelId="{13690886-3F07-4406-B375-8B6D4FA00E01}" type="pres">
      <dgm:prSet presAssocID="{5EA87A63-8F78-4887-9C18-2EC273168186}" presName="FourConn_1-2" presStyleLbl="fgAccFollowNode1" presStyleIdx="0" presStyleCnt="3">
        <dgm:presLayoutVars>
          <dgm:bulletEnabled val="1"/>
        </dgm:presLayoutVars>
      </dgm:prSet>
      <dgm:spPr/>
    </dgm:pt>
    <dgm:pt modelId="{55D6F4A9-93EE-487F-BEBB-3FC045C8C8BF}" type="pres">
      <dgm:prSet presAssocID="{5EA87A63-8F78-4887-9C18-2EC273168186}" presName="FourConn_2-3" presStyleLbl="fgAccFollowNode1" presStyleIdx="1" presStyleCnt="3">
        <dgm:presLayoutVars>
          <dgm:bulletEnabled val="1"/>
        </dgm:presLayoutVars>
      </dgm:prSet>
      <dgm:spPr/>
    </dgm:pt>
    <dgm:pt modelId="{66679C58-E598-49C2-857A-A7DDABB379FB}" type="pres">
      <dgm:prSet presAssocID="{5EA87A63-8F78-4887-9C18-2EC273168186}" presName="FourConn_3-4" presStyleLbl="fgAccFollowNode1" presStyleIdx="2" presStyleCnt="3">
        <dgm:presLayoutVars>
          <dgm:bulletEnabled val="1"/>
        </dgm:presLayoutVars>
      </dgm:prSet>
      <dgm:spPr/>
    </dgm:pt>
    <dgm:pt modelId="{A83E70E3-F5A2-4598-B57E-ED8FF4B28B7B}" type="pres">
      <dgm:prSet presAssocID="{5EA87A63-8F78-4887-9C18-2EC273168186}" presName="FourNodes_1_text" presStyleLbl="node1" presStyleIdx="3" presStyleCnt="4">
        <dgm:presLayoutVars>
          <dgm:bulletEnabled val="1"/>
        </dgm:presLayoutVars>
      </dgm:prSet>
      <dgm:spPr/>
    </dgm:pt>
    <dgm:pt modelId="{4493F1BD-0735-4250-B09B-D8E6F95030F9}" type="pres">
      <dgm:prSet presAssocID="{5EA87A63-8F78-4887-9C18-2EC273168186}" presName="FourNodes_2_text" presStyleLbl="node1" presStyleIdx="3" presStyleCnt="4">
        <dgm:presLayoutVars>
          <dgm:bulletEnabled val="1"/>
        </dgm:presLayoutVars>
      </dgm:prSet>
      <dgm:spPr/>
    </dgm:pt>
    <dgm:pt modelId="{DD96F947-23DF-4A3E-B9BA-53DCE541AD2F}" type="pres">
      <dgm:prSet presAssocID="{5EA87A63-8F78-4887-9C18-2EC273168186}" presName="FourNodes_3_text" presStyleLbl="node1" presStyleIdx="3" presStyleCnt="4">
        <dgm:presLayoutVars>
          <dgm:bulletEnabled val="1"/>
        </dgm:presLayoutVars>
      </dgm:prSet>
      <dgm:spPr/>
    </dgm:pt>
    <dgm:pt modelId="{E37CBBAF-E9E6-49AF-A97C-4EFFEB2B3A45}" type="pres">
      <dgm:prSet presAssocID="{5EA87A63-8F78-4887-9C18-2EC27316818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BD82500-C958-407D-9167-C9B1ACA1838D}" type="presOf" srcId="{5EA87A63-8F78-4887-9C18-2EC273168186}" destId="{C4F6DBB1-5D5D-40D3-BE69-7D9E9728F263}" srcOrd="0" destOrd="0" presId="urn:microsoft.com/office/officeart/2005/8/layout/vProcess5"/>
    <dgm:cxn modelId="{EC979703-5F9E-4408-BC39-BAAAD04DEA52}" type="presOf" srcId="{98F1BFB1-E9CD-4F6E-9DDD-53166E1A29D5}" destId="{66679C58-E598-49C2-857A-A7DDABB379FB}" srcOrd="0" destOrd="0" presId="urn:microsoft.com/office/officeart/2005/8/layout/vProcess5"/>
    <dgm:cxn modelId="{78E62A05-E63A-4EC1-94EC-034B41311219}" type="presOf" srcId="{87BDB26C-A66F-436F-9AEB-817373302DFD}" destId="{C5C5D3C7-0B86-49BD-AA15-62F3614AA717}" srcOrd="0" destOrd="0" presId="urn:microsoft.com/office/officeart/2005/8/layout/vProcess5"/>
    <dgm:cxn modelId="{8BD8110C-817A-4797-90EF-CB6F51A6A63E}" type="presOf" srcId="{87BDB26C-A66F-436F-9AEB-817373302DFD}" destId="{A83E70E3-F5A2-4598-B57E-ED8FF4B28B7B}" srcOrd="1" destOrd="0" presId="urn:microsoft.com/office/officeart/2005/8/layout/vProcess5"/>
    <dgm:cxn modelId="{49B9281E-B223-4952-9746-5DE4175D5025}" type="presOf" srcId="{CE0561ED-F578-4803-AEC6-50D63ADA0234}" destId="{F9601F88-B44A-4C72-9D3A-0C1E8422FAAF}" srcOrd="0" destOrd="0" presId="urn:microsoft.com/office/officeart/2005/8/layout/vProcess5"/>
    <dgm:cxn modelId="{5BD74735-1F45-445F-9B63-3C1F6CA14922}" srcId="{5EA87A63-8F78-4887-9C18-2EC273168186}" destId="{27D85C89-E416-4C19-9DF4-702A5C0716C0}" srcOrd="3" destOrd="0" parTransId="{6C6B1DEC-C0D3-4718-8B0F-60121015A02F}" sibTransId="{045A9C5C-E5D5-4BF9-B3AE-A74FCBD52156}"/>
    <dgm:cxn modelId="{BDC72540-FF20-49D0-A3E1-7E05280EC5D0}" type="presOf" srcId="{CE0561ED-F578-4803-AEC6-50D63ADA0234}" destId="{DD96F947-23DF-4A3E-B9BA-53DCE541AD2F}" srcOrd="1" destOrd="0" presId="urn:microsoft.com/office/officeart/2005/8/layout/vProcess5"/>
    <dgm:cxn modelId="{DA885C42-CD61-41AC-91B0-DB1FC4CF37E9}" type="presOf" srcId="{508DC4DD-7D94-40A4-8826-A7B876EEA5D8}" destId="{4493F1BD-0735-4250-B09B-D8E6F95030F9}" srcOrd="1" destOrd="0" presId="urn:microsoft.com/office/officeart/2005/8/layout/vProcess5"/>
    <dgm:cxn modelId="{67CEEA42-DA54-4444-9C3A-B0A35ACB819B}" type="presOf" srcId="{AF0F18AC-A068-4AE2-992D-8ECDB2C5E858}" destId="{13690886-3F07-4406-B375-8B6D4FA00E01}" srcOrd="0" destOrd="0" presId="urn:microsoft.com/office/officeart/2005/8/layout/vProcess5"/>
    <dgm:cxn modelId="{8E9ECE8C-A6BA-4D99-A83B-7BF3D2184FA1}" type="presOf" srcId="{27D85C89-E416-4C19-9DF4-702A5C0716C0}" destId="{DA2DA650-16F2-42A7-97EF-3174BA58B331}" srcOrd="0" destOrd="0" presId="urn:microsoft.com/office/officeart/2005/8/layout/vProcess5"/>
    <dgm:cxn modelId="{D12B1D96-95B3-4EBC-819C-281A8B8B89E0}" srcId="{5EA87A63-8F78-4887-9C18-2EC273168186}" destId="{CE0561ED-F578-4803-AEC6-50D63ADA0234}" srcOrd="2" destOrd="0" parTransId="{893564DF-4BF6-47FD-A74A-06A93443D15C}" sibTransId="{98F1BFB1-E9CD-4F6E-9DDD-53166E1A29D5}"/>
    <dgm:cxn modelId="{1A5B74A7-7468-411D-A87A-741A088ED885}" srcId="{5EA87A63-8F78-4887-9C18-2EC273168186}" destId="{508DC4DD-7D94-40A4-8826-A7B876EEA5D8}" srcOrd="1" destOrd="0" parTransId="{A1E35B8C-2DAC-4392-A020-E8A0C21B2DB8}" sibTransId="{F8B4B2FC-9EE0-4047-988A-D8D2FBD8AEBF}"/>
    <dgm:cxn modelId="{A603F1C5-5C66-4C44-A2B6-DB0A11790354}" type="presOf" srcId="{F8B4B2FC-9EE0-4047-988A-D8D2FBD8AEBF}" destId="{55D6F4A9-93EE-487F-BEBB-3FC045C8C8BF}" srcOrd="0" destOrd="0" presId="urn:microsoft.com/office/officeart/2005/8/layout/vProcess5"/>
    <dgm:cxn modelId="{BAA611E8-3F97-49FF-A779-52B31F31B0FA}" type="presOf" srcId="{27D85C89-E416-4C19-9DF4-702A5C0716C0}" destId="{E37CBBAF-E9E6-49AF-A97C-4EFFEB2B3A45}" srcOrd="1" destOrd="0" presId="urn:microsoft.com/office/officeart/2005/8/layout/vProcess5"/>
    <dgm:cxn modelId="{86AB00EF-37A3-4570-9098-117C361A209A}" srcId="{5EA87A63-8F78-4887-9C18-2EC273168186}" destId="{87BDB26C-A66F-436F-9AEB-817373302DFD}" srcOrd="0" destOrd="0" parTransId="{E574C736-8EB5-40EB-A7F7-1CE3D793126D}" sibTransId="{AF0F18AC-A068-4AE2-992D-8ECDB2C5E858}"/>
    <dgm:cxn modelId="{5AE8A7F2-9A31-4702-B6AB-C2793A9BC6C0}" type="presOf" srcId="{508DC4DD-7D94-40A4-8826-A7B876EEA5D8}" destId="{BFCC2C8B-86FE-421E-87CD-1ECC5521BEB2}" srcOrd="0" destOrd="0" presId="urn:microsoft.com/office/officeart/2005/8/layout/vProcess5"/>
    <dgm:cxn modelId="{AA1BC752-BF9D-4369-BDAE-1406CB46A2DA}" type="presParOf" srcId="{C4F6DBB1-5D5D-40D3-BE69-7D9E9728F263}" destId="{1B17E9EF-0417-41FB-8C61-ACF87D728058}" srcOrd="0" destOrd="0" presId="urn:microsoft.com/office/officeart/2005/8/layout/vProcess5"/>
    <dgm:cxn modelId="{41BDFDD4-0615-49BA-8B05-466FAB0B443D}" type="presParOf" srcId="{C4F6DBB1-5D5D-40D3-BE69-7D9E9728F263}" destId="{C5C5D3C7-0B86-49BD-AA15-62F3614AA717}" srcOrd="1" destOrd="0" presId="urn:microsoft.com/office/officeart/2005/8/layout/vProcess5"/>
    <dgm:cxn modelId="{230F7B8D-00AF-4A53-9E22-C202A2CDEBF4}" type="presParOf" srcId="{C4F6DBB1-5D5D-40D3-BE69-7D9E9728F263}" destId="{BFCC2C8B-86FE-421E-87CD-1ECC5521BEB2}" srcOrd="2" destOrd="0" presId="urn:microsoft.com/office/officeart/2005/8/layout/vProcess5"/>
    <dgm:cxn modelId="{E1464C6A-0179-418F-8251-23911A1601C4}" type="presParOf" srcId="{C4F6DBB1-5D5D-40D3-BE69-7D9E9728F263}" destId="{F9601F88-B44A-4C72-9D3A-0C1E8422FAAF}" srcOrd="3" destOrd="0" presId="urn:microsoft.com/office/officeart/2005/8/layout/vProcess5"/>
    <dgm:cxn modelId="{06A97023-27A5-49A7-9203-605E0456ED21}" type="presParOf" srcId="{C4F6DBB1-5D5D-40D3-BE69-7D9E9728F263}" destId="{DA2DA650-16F2-42A7-97EF-3174BA58B331}" srcOrd="4" destOrd="0" presId="urn:microsoft.com/office/officeart/2005/8/layout/vProcess5"/>
    <dgm:cxn modelId="{724E756B-A49B-43F3-8BDF-B59B4175E807}" type="presParOf" srcId="{C4F6DBB1-5D5D-40D3-BE69-7D9E9728F263}" destId="{13690886-3F07-4406-B375-8B6D4FA00E01}" srcOrd="5" destOrd="0" presId="urn:microsoft.com/office/officeart/2005/8/layout/vProcess5"/>
    <dgm:cxn modelId="{AE478E90-5D4A-4992-BD5B-6A184E053B20}" type="presParOf" srcId="{C4F6DBB1-5D5D-40D3-BE69-7D9E9728F263}" destId="{55D6F4A9-93EE-487F-BEBB-3FC045C8C8BF}" srcOrd="6" destOrd="0" presId="urn:microsoft.com/office/officeart/2005/8/layout/vProcess5"/>
    <dgm:cxn modelId="{51DDE543-E175-4EA9-A6A9-2EC8BB7C2BF1}" type="presParOf" srcId="{C4F6DBB1-5D5D-40D3-BE69-7D9E9728F263}" destId="{66679C58-E598-49C2-857A-A7DDABB379FB}" srcOrd="7" destOrd="0" presId="urn:microsoft.com/office/officeart/2005/8/layout/vProcess5"/>
    <dgm:cxn modelId="{CB055636-5F2E-4CEB-9060-065303073DDD}" type="presParOf" srcId="{C4F6DBB1-5D5D-40D3-BE69-7D9E9728F263}" destId="{A83E70E3-F5A2-4598-B57E-ED8FF4B28B7B}" srcOrd="8" destOrd="0" presId="urn:microsoft.com/office/officeart/2005/8/layout/vProcess5"/>
    <dgm:cxn modelId="{73218918-B8B6-43AE-A009-C7204BE40A58}" type="presParOf" srcId="{C4F6DBB1-5D5D-40D3-BE69-7D9E9728F263}" destId="{4493F1BD-0735-4250-B09B-D8E6F95030F9}" srcOrd="9" destOrd="0" presId="urn:microsoft.com/office/officeart/2005/8/layout/vProcess5"/>
    <dgm:cxn modelId="{2B3DBA6E-3B2A-4A0D-89A8-44CAD54FCA8C}" type="presParOf" srcId="{C4F6DBB1-5D5D-40D3-BE69-7D9E9728F263}" destId="{DD96F947-23DF-4A3E-B9BA-53DCE541AD2F}" srcOrd="10" destOrd="0" presId="urn:microsoft.com/office/officeart/2005/8/layout/vProcess5"/>
    <dgm:cxn modelId="{CFA596A1-F004-422A-9891-ECC66ECCD6C3}" type="presParOf" srcId="{C4F6DBB1-5D5D-40D3-BE69-7D9E9728F263}" destId="{E37CBBAF-E9E6-49AF-A97C-4EFFEB2B3A4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C698B-2186-4613-BDB5-ACA57B3B73CF}">
      <dsp:nvSpPr>
        <dsp:cNvPr id="0" name=""/>
        <dsp:cNvSpPr/>
      </dsp:nvSpPr>
      <dsp:spPr>
        <a:xfrm>
          <a:off x="0" y="333502"/>
          <a:ext cx="8229600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scope of the problem is HUGE –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2021 Pasco and Pinellas Counties reported the highest number of fentanyl deaths in Florida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Overdose rates historically above state and national averages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Pasco County </a:t>
          </a:r>
          <a:r>
            <a:rPr lang="en-US" sz="1700" kern="1200" dirty="0">
              <a:solidFill>
                <a:srgbClr val="58595B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Sheriff’s Office reports </a:t>
          </a:r>
          <a:r>
            <a:rPr lang="en-US" sz="1700" kern="1200" dirty="0"/>
            <a:t>more than 100 overdoses per month – 1:5 are fatal</a:t>
          </a:r>
        </a:p>
      </dsp:txBody>
      <dsp:txXfrm>
        <a:off x="0" y="333502"/>
        <a:ext cx="8229600" cy="1927800"/>
      </dsp:txXfrm>
    </dsp:sp>
    <dsp:sp modelId="{24D264DF-6FAF-4361-90BC-245621412B5B}">
      <dsp:nvSpPr>
        <dsp:cNvPr id="0" name=""/>
        <dsp:cNvSpPr/>
      </dsp:nvSpPr>
      <dsp:spPr>
        <a:xfrm>
          <a:off x="411480" y="82582"/>
          <a:ext cx="576072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Opioid Crisis</a:t>
          </a:r>
        </a:p>
      </dsp:txBody>
      <dsp:txXfrm>
        <a:off x="435978" y="107080"/>
        <a:ext cx="5711724" cy="452844"/>
      </dsp:txXfrm>
    </dsp:sp>
    <dsp:sp modelId="{4CCFF215-B9A5-4020-A68E-3440A3BEE0B8}">
      <dsp:nvSpPr>
        <dsp:cNvPr id="0" name=""/>
        <dsp:cNvSpPr/>
      </dsp:nvSpPr>
      <dsp:spPr>
        <a:xfrm>
          <a:off x="0" y="2604022"/>
          <a:ext cx="8229600" cy="1419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Over 31% of ESG recipients from 2024-2025 reported a significant mental illness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Many people are hesitant to self-report substance abuse in the homeless arena</a:t>
          </a:r>
        </a:p>
      </dsp:txBody>
      <dsp:txXfrm>
        <a:off x="0" y="2604022"/>
        <a:ext cx="8229600" cy="1419075"/>
      </dsp:txXfrm>
    </dsp:sp>
    <dsp:sp modelId="{F8CE5588-D68C-4036-A178-F99C3E663049}">
      <dsp:nvSpPr>
        <dsp:cNvPr id="0" name=""/>
        <dsp:cNvSpPr/>
      </dsp:nvSpPr>
      <dsp:spPr>
        <a:xfrm>
          <a:off x="411480" y="2353102"/>
          <a:ext cx="576072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Mental Health Needs</a:t>
          </a:r>
        </a:p>
      </dsp:txBody>
      <dsp:txXfrm>
        <a:off x="435978" y="2377600"/>
        <a:ext cx="5711724" cy="452844"/>
      </dsp:txXfrm>
    </dsp:sp>
    <dsp:sp modelId="{B3CB514A-916B-44C2-AE96-4C633F8F5889}">
      <dsp:nvSpPr>
        <dsp:cNvPr id="0" name=""/>
        <dsp:cNvSpPr/>
      </dsp:nvSpPr>
      <dsp:spPr>
        <a:xfrm>
          <a:off x="0" y="4365817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974D5-92BC-40B3-B0C2-C151344D068C}">
      <dsp:nvSpPr>
        <dsp:cNvPr id="0" name=""/>
        <dsp:cNvSpPr/>
      </dsp:nvSpPr>
      <dsp:spPr>
        <a:xfrm>
          <a:off x="411480" y="4114897"/>
          <a:ext cx="576072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Anecdotally, the Holiday, Florida area is considered one of the nation’s opioid hot spots</a:t>
          </a:r>
        </a:p>
      </dsp:txBody>
      <dsp:txXfrm>
        <a:off x="435978" y="4139395"/>
        <a:ext cx="571172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23708-1F85-4296-B344-35AE339808B5}">
      <dsp:nvSpPr>
        <dsp:cNvPr id="0" name=""/>
        <dsp:cNvSpPr/>
      </dsp:nvSpPr>
      <dsp:spPr>
        <a:xfrm>
          <a:off x="0" y="40122"/>
          <a:ext cx="4038600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CDBG funds were used for infrastructure and renovations to an existing BayCare building</a:t>
          </a:r>
        </a:p>
      </dsp:txBody>
      <dsp:txXfrm>
        <a:off x="53973" y="94095"/>
        <a:ext cx="3930654" cy="997703"/>
      </dsp:txXfrm>
    </dsp:sp>
    <dsp:sp modelId="{C441E9A1-289F-4AC2-9A59-55830908F003}">
      <dsp:nvSpPr>
        <dsp:cNvPr id="0" name=""/>
        <dsp:cNvSpPr/>
      </dsp:nvSpPr>
      <dsp:spPr>
        <a:xfrm>
          <a:off x="0" y="1206252"/>
          <a:ext cx="4038600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Focuses on walk-in and virtual behavioral health urgent care services with extended hours</a:t>
          </a:r>
        </a:p>
      </dsp:txBody>
      <dsp:txXfrm>
        <a:off x="53973" y="1260225"/>
        <a:ext cx="3930654" cy="997703"/>
      </dsp:txXfrm>
    </dsp:sp>
    <dsp:sp modelId="{56D2BE86-E643-4041-87FE-1213CD8ABD3B}">
      <dsp:nvSpPr>
        <dsp:cNvPr id="0" name=""/>
        <dsp:cNvSpPr/>
      </dsp:nvSpPr>
      <dsp:spPr>
        <a:xfrm>
          <a:off x="0" y="2311902"/>
          <a:ext cx="4038600" cy="1260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Immediate access to services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Outpatient care with extended hours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Another option other than Emergency Room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Voluntary walk in and hybrid services</a:t>
          </a:r>
        </a:p>
      </dsp:txBody>
      <dsp:txXfrm>
        <a:off x="0" y="2311902"/>
        <a:ext cx="4038600" cy="1260630"/>
      </dsp:txXfrm>
    </dsp:sp>
    <dsp:sp modelId="{14A92EB5-3596-4773-85AE-47D528B4DC84}">
      <dsp:nvSpPr>
        <dsp:cNvPr id="0" name=""/>
        <dsp:cNvSpPr/>
      </dsp:nvSpPr>
      <dsp:spPr>
        <a:xfrm>
          <a:off x="0" y="3572532"/>
          <a:ext cx="4038600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Located on the Pasco Campus which includes a full continuum crisis hub including </a:t>
          </a:r>
          <a:r>
            <a:rPr lang="en-US" sz="2100" kern="1200" dirty="0">
              <a:solidFill>
                <a:srgbClr val="F8F8F8"/>
              </a:solidFill>
              <a:latin typeface="Arial"/>
              <a:ea typeface="+mn-ea"/>
              <a:cs typeface="+mn-cs"/>
            </a:rPr>
            <a:t>CSU</a:t>
          </a:r>
        </a:p>
      </dsp:txBody>
      <dsp:txXfrm>
        <a:off x="53973" y="3626505"/>
        <a:ext cx="3930654" cy="997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D485A-7959-4598-B87E-9521E6A021C9}">
      <dsp:nvSpPr>
        <dsp:cNvPr id="0" name=""/>
        <dsp:cNvSpPr/>
      </dsp:nvSpPr>
      <dsp:spPr>
        <a:xfrm>
          <a:off x="1613771" y="721202"/>
          <a:ext cx="3400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04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774527" y="765067"/>
        <a:ext cx="18532" cy="3710"/>
      </dsp:txXfrm>
    </dsp:sp>
    <dsp:sp modelId="{21DE7876-F948-4E17-90A7-A47AC1C9FFDE}">
      <dsp:nvSpPr>
        <dsp:cNvPr id="0" name=""/>
        <dsp:cNvSpPr/>
      </dsp:nvSpPr>
      <dsp:spPr>
        <a:xfrm>
          <a:off x="4072" y="283472"/>
          <a:ext cx="1611498" cy="9668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65" tIns="82887" rIns="78965" bIns="828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Establishes a full continuum of crisis services available to Pasco County residents</a:t>
          </a:r>
        </a:p>
      </dsp:txBody>
      <dsp:txXfrm>
        <a:off x="4072" y="283472"/>
        <a:ext cx="1611498" cy="966899"/>
      </dsp:txXfrm>
    </dsp:sp>
    <dsp:sp modelId="{DF168677-4E6D-43A4-9B47-5B1F685DD049}">
      <dsp:nvSpPr>
        <dsp:cNvPr id="0" name=""/>
        <dsp:cNvSpPr/>
      </dsp:nvSpPr>
      <dsp:spPr>
        <a:xfrm>
          <a:off x="809822" y="1428052"/>
          <a:ext cx="2200549" cy="340044"/>
        </a:xfrm>
        <a:custGeom>
          <a:avLst/>
          <a:gdLst/>
          <a:ahLst/>
          <a:cxnLst/>
          <a:rect l="0" t="0" r="0" b="0"/>
          <a:pathLst>
            <a:path>
              <a:moveTo>
                <a:pt x="2200549" y="0"/>
              </a:moveTo>
              <a:lnTo>
                <a:pt x="2200549" y="187122"/>
              </a:lnTo>
              <a:lnTo>
                <a:pt x="0" y="187122"/>
              </a:lnTo>
              <a:lnTo>
                <a:pt x="0" y="34004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854308" y="1596219"/>
        <a:ext cx="111577" cy="3710"/>
      </dsp:txXfrm>
    </dsp:sp>
    <dsp:sp modelId="{92DF198D-5C1A-4DB9-AC9A-DDD213762EDF}">
      <dsp:nvSpPr>
        <dsp:cNvPr id="0" name=""/>
        <dsp:cNvSpPr/>
      </dsp:nvSpPr>
      <dsp:spPr>
        <a:xfrm>
          <a:off x="1986215" y="103992"/>
          <a:ext cx="2048311" cy="13258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65" tIns="82887" rIns="78965" bIns="828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Addresses the high-priority access needs of vulnerable populations by providing rapid access for urgent mental health and addiction issues</a:t>
          </a:r>
        </a:p>
      </dsp:txBody>
      <dsp:txXfrm>
        <a:off x="1986215" y="103992"/>
        <a:ext cx="2048311" cy="1325860"/>
      </dsp:txXfrm>
    </dsp:sp>
    <dsp:sp modelId="{0CFE024D-83B2-4E08-A1FC-187FC9A76C7E}">
      <dsp:nvSpPr>
        <dsp:cNvPr id="0" name=""/>
        <dsp:cNvSpPr/>
      </dsp:nvSpPr>
      <dsp:spPr>
        <a:xfrm>
          <a:off x="1613771" y="2238226"/>
          <a:ext cx="3400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04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774527" y="2282091"/>
        <a:ext cx="18532" cy="3710"/>
      </dsp:txXfrm>
    </dsp:sp>
    <dsp:sp modelId="{E41BE24C-CC53-4529-9000-BB214EA4484E}">
      <dsp:nvSpPr>
        <dsp:cNvPr id="0" name=""/>
        <dsp:cNvSpPr/>
      </dsp:nvSpPr>
      <dsp:spPr>
        <a:xfrm>
          <a:off x="4072" y="1800497"/>
          <a:ext cx="1611498" cy="9668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65" tIns="82887" rIns="78965" bIns="828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Goal – 450 in first year</a:t>
          </a:r>
        </a:p>
      </dsp:txBody>
      <dsp:txXfrm>
        <a:off x="4072" y="1800497"/>
        <a:ext cx="1611498" cy="966899"/>
      </dsp:txXfrm>
    </dsp:sp>
    <dsp:sp modelId="{014AD042-849B-4FE8-94D7-4EEA60AE5709}">
      <dsp:nvSpPr>
        <dsp:cNvPr id="0" name=""/>
        <dsp:cNvSpPr/>
      </dsp:nvSpPr>
      <dsp:spPr>
        <a:xfrm>
          <a:off x="809822" y="2765596"/>
          <a:ext cx="1982142" cy="594730"/>
        </a:xfrm>
        <a:custGeom>
          <a:avLst/>
          <a:gdLst/>
          <a:ahLst/>
          <a:cxnLst/>
          <a:rect l="0" t="0" r="0" b="0"/>
          <a:pathLst>
            <a:path>
              <a:moveTo>
                <a:pt x="1982142" y="0"/>
              </a:moveTo>
              <a:lnTo>
                <a:pt x="1982142" y="314465"/>
              </a:lnTo>
              <a:lnTo>
                <a:pt x="0" y="314465"/>
              </a:lnTo>
              <a:lnTo>
                <a:pt x="0" y="59473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748932" y="3061106"/>
        <a:ext cx="103922" cy="3710"/>
      </dsp:txXfrm>
    </dsp:sp>
    <dsp:sp modelId="{7D91CA63-0775-4567-A39F-8118E163D7D1}">
      <dsp:nvSpPr>
        <dsp:cNvPr id="0" name=""/>
        <dsp:cNvSpPr/>
      </dsp:nvSpPr>
      <dsp:spPr>
        <a:xfrm>
          <a:off x="1986215" y="1800497"/>
          <a:ext cx="1611498" cy="9668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65" tIns="82887" rIns="78965" bIns="828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Reality – 1600 in first eleven months</a:t>
          </a:r>
        </a:p>
      </dsp:txBody>
      <dsp:txXfrm>
        <a:off x="1986215" y="1800497"/>
        <a:ext cx="1611498" cy="966899"/>
      </dsp:txXfrm>
    </dsp:sp>
    <dsp:sp modelId="{EA2B7690-AEA8-4A5E-935C-1B7C3DDB6619}">
      <dsp:nvSpPr>
        <dsp:cNvPr id="0" name=""/>
        <dsp:cNvSpPr/>
      </dsp:nvSpPr>
      <dsp:spPr>
        <a:xfrm>
          <a:off x="1613771" y="3830456"/>
          <a:ext cx="3400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004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774527" y="3874321"/>
        <a:ext cx="18532" cy="3710"/>
      </dsp:txXfrm>
    </dsp:sp>
    <dsp:sp modelId="{DAAB57D1-6B1F-4BBE-8AC0-7913E4C1746A}">
      <dsp:nvSpPr>
        <dsp:cNvPr id="0" name=""/>
        <dsp:cNvSpPr/>
      </dsp:nvSpPr>
      <dsp:spPr>
        <a:xfrm>
          <a:off x="4072" y="3392726"/>
          <a:ext cx="1611498" cy="9668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65" tIns="82887" rIns="78965" bIns="828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94% of those served were diverted from higher levels of care</a:t>
          </a:r>
        </a:p>
      </dsp:txBody>
      <dsp:txXfrm>
        <a:off x="4072" y="3392726"/>
        <a:ext cx="1611498" cy="966899"/>
      </dsp:txXfrm>
    </dsp:sp>
    <dsp:sp modelId="{D1636720-778A-4F29-B02A-2ABE23E6196B}">
      <dsp:nvSpPr>
        <dsp:cNvPr id="0" name=""/>
        <dsp:cNvSpPr/>
      </dsp:nvSpPr>
      <dsp:spPr>
        <a:xfrm>
          <a:off x="1986215" y="3138040"/>
          <a:ext cx="1957712" cy="1476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65" tIns="82887" rIns="78965" bIns="828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71% of follow up appointments were attended from critical transition points (Inpatient psychiatric, detoxification, jail, law enforcements, etc. (previously only 34% of these appointments attended.</a:t>
          </a:r>
        </a:p>
      </dsp:txBody>
      <dsp:txXfrm>
        <a:off x="1986215" y="3138040"/>
        <a:ext cx="1957712" cy="14762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D77FE-E5A1-45B6-A79E-20266B3AE633}">
      <dsp:nvSpPr>
        <dsp:cNvPr id="0" name=""/>
        <dsp:cNvSpPr/>
      </dsp:nvSpPr>
      <dsp:spPr>
        <a:xfrm>
          <a:off x="0" y="2024"/>
          <a:ext cx="8229600" cy="10258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82A57-F93C-467D-8CD3-5E300F23B668}">
      <dsp:nvSpPr>
        <dsp:cNvPr id="0" name=""/>
        <dsp:cNvSpPr/>
      </dsp:nvSpPr>
      <dsp:spPr>
        <a:xfrm>
          <a:off x="310317" y="232838"/>
          <a:ext cx="564213" cy="564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73645-D34B-4F6D-A4A8-868C1D101D3D}">
      <dsp:nvSpPr>
        <dsp:cNvPr id="0" name=""/>
        <dsp:cNvSpPr/>
      </dsp:nvSpPr>
      <dsp:spPr>
        <a:xfrm>
          <a:off x="1184848" y="2024"/>
          <a:ext cx="7044751" cy="1025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8" tIns="108568" rIns="108568" bIns="1085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This is the FIRST Behavioral Urgent Care Center in the State of Florida</a:t>
          </a:r>
        </a:p>
      </dsp:txBody>
      <dsp:txXfrm>
        <a:off x="1184848" y="2024"/>
        <a:ext cx="7044751" cy="1025842"/>
      </dsp:txXfrm>
    </dsp:sp>
    <dsp:sp modelId="{ECB30A9C-B374-46B0-8234-907C19F72007}">
      <dsp:nvSpPr>
        <dsp:cNvPr id="0" name=""/>
        <dsp:cNvSpPr/>
      </dsp:nvSpPr>
      <dsp:spPr>
        <a:xfrm>
          <a:off x="0" y="1284327"/>
          <a:ext cx="8229600" cy="10258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855E7-FC7D-45E4-A08A-8E9E3C3B17D8}">
      <dsp:nvSpPr>
        <dsp:cNvPr id="0" name=""/>
        <dsp:cNvSpPr/>
      </dsp:nvSpPr>
      <dsp:spPr>
        <a:xfrm>
          <a:off x="310317" y="1515141"/>
          <a:ext cx="564213" cy="564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C8345-57BD-4DBF-BE85-BA583D2C7DA8}">
      <dsp:nvSpPr>
        <dsp:cNvPr id="0" name=""/>
        <dsp:cNvSpPr/>
      </dsp:nvSpPr>
      <dsp:spPr>
        <a:xfrm>
          <a:off x="1184848" y="1284327"/>
          <a:ext cx="7044751" cy="1025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8" tIns="108568" rIns="108568" bIns="1085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UCC is a forward-thinking service offering Pasco County residents a timely alternative to traditional hospital emergency rooms and inpatient crisis units</a:t>
          </a:r>
        </a:p>
      </dsp:txBody>
      <dsp:txXfrm>
        <a:off x="1184848" y="1284327"/>
        <a:ext cx="7044751" cy="1025842"/>
      </dsp:txXfrm>
    </dsp:sp>
    <dsp:sp modelId="{06EE9696-7761-4949-AF4E-B88C9213C01D}">
      <dsp:nvSpPr>
        <dsp:cNvPr id="0" name=""/>
        <dsp:cNvSpPr/>
      </dsp:nvSpPr>
      <dsp:spPr>
        <a:xfrm>
          <a:off x="0" y="2566630"/>
          <a:ext cx="8229600" cy="10258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1ABC9-5186-40FB-958B-3185152B8F99}">
      <dsp:nvSpPr>
        <dsp:cNvPr id="0" name=""/>
        <dsp:cNvSpPr/>
      </dsp:nvSpPr>
      <dsp:spPr>
        <a:xfrm>
          <a:off x="310317" y="2797444"/>
          <a:ext cx="564213" cy="5642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39B3B-162A-4296-B674-C38D090E702C}">
      <dsp:nvSpPr>
        <dsp:cNvPr id="0" name=""/>
        <dsp:cNvSpPr/>
      </dsp:nvSpPr>
      <dsp:spPr>
        <a:xfrm>
          <a:off x="1184848" y="2566630"/>
          <a:ext cx="7044751" cy="1025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8" tIns="108568" rIns="108568" bIns="1085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Leveraging funds and creatively bundling of funds to renovate the building and create ongoing sustainability </a:t>
          </a:r>
        </a:p>
      </dsp:txBody>
      <dsp:txXfrm>
        <a:off x="1184848" y="2566630"/>
        <a:ext cx="7044751" cy="1025842"/>
      </dsp:txXfrm>
    </dsp:sp>
    <dsp:sp modelId="{E686C91E-4AFA-45EF-A259-19DE8CC029D1}">
      <dsp:nvSpPr>
        <dsp:cNvPr id="0" name=""/>
        <dsp:cNvSpPr/>
      </dsp:nvSpPr>
      <dsp:spPr>
        <a:xfrm>
          <a:off x="0" y="3848933"/>
          <a:ext cx="8229600" cy="10258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8B843-6F1A-4460-B337-3876775A283B}">
      <dsp:nvSpPr>
        <dsp:cNvPr id="0" name=""/>
        <dsp:cNvSpPr/>
      </dsp:nvSpPr>
      <dsp:spPr>
        <a:xfrm>
          <a:off x="310317" y="4079748"/>
          <a:ext cx="564213" cy="5642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96113-8471-4B3C-8E28-EEECD89F8A9A}">
      <dsp:nvSpPr>
        <dsp:cNvPr id="0" name=""/>
        <dsp:cNvSpPr/>
      </dsp:nvSpPr>
      <dsp:spPr>
        <a:xfrm>
          <a:off x="1184848" y="3848933"/>
          <a:ext cx="7044751" cy="1025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8" tIns="108568" rIns="108568" bIns="10856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UCC provides urgent, unscheduled support for mental health and additional concerns through walk-in outpatient care for assessment and fast access to behavioral health treatment</a:t>
          </a:r>
        </a:p>
      </dsp:txBody>
      <dsp:txXfrm>
        <a:off x="1184848" y="3848933"/>
        <a:ext cx="7044751" cy="1025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5D3C7-0B86-49BD-AA15-62F3614AA717}">
      <dsp:nvSpPr>
        <dsp:cNvPr id="0" name=""/>
        <dsp:cNvSpPr/>
      </dsp:nvSpPr>
      <dsp:spPr>
        <a:xfrm>
          <a:off x="0" y="0"/>
          <a:ext cx="3230880" cy="1038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CDBG funds were the first funds committed to this project.</a:t>
          </a:r>
        </a:p>
      </dsp:txBody>
      <dsp:txXfrm>
        <a:off x="30403" y="30403"/>
        <a:ext cx="2023054" cy="977220"/>
      </dsp:txXfrm>
    </dsp:sp>
    <dsp:sp modelId="{BFCC2C8B-86FE-421E-87CD-1ECC5521BEB2}">
      <dsp:nvSpPr>
        <dsp:cNvPr id="0" name=""/>
        <dsp:cNvSpPr/>
      </dsp:nvSpPr>
      <dsp:spPr>
        <a:xfrm>
          <a:off x="270586" y="1226759"/>
          <a:ext cx="3230880" cy="1038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CDBG funds were like a magnet – other funds (Opioid and prevention funds) followed</a:t>
          </a:r>
        </a:p>
      </dsp:txBody>
      <dsp:txXfrm>
        <a:off x="300989" y="1257162"/>
        <a:ext cx="2224770" cy="977220"/>
      </dsp:txXfrm>
    </dsp:sp>
    <dsp:sp modelId="{F9601F88-B44A-4C72-9D3A-0C1E8422FAAF}">
      <dsp:nvSpPr>
        <dsp:cNvPr id="0" name=""/>
        <dsp:cNvSpPr/>
      </dsp:nvSpPr>
      <dsp:spPr>
        <a:xfrm>
          <a:off x="537133" y="2453518"/>
          <a:ext cx="3230880" cy="1038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Strategic collaboration between stakeholders created new partnerships</a:t>
          </a:r>
        </a:p>
      </dsp:txBody>
      <dsp:txXfrm>
        <a:off x="567536" y="2483921"/>
        <a:ext cx="2228808" cy="977220"/>
      </dsp:txXfrm>
    </dsp:sp>
    <dsp:sp modelId="{DA2DA650-16F2-42A7-97EF-3174BA58B331}">
      <dsp:nvSpPr>
        <dsp:cNvPr id="0" name=""/>
        <dsp:cNvSpPr/>
      </dsp:nvSpPr>
      <dsp:spPr>
        <a:xfrm>
          <a:off x="807720" y="3680277"/>
          <a:ext cx="3230880" cy="1038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Design and renovations began 11/24, first clients 2/25</a:t>
          </a:r>
        </a:p>
      </dsp:txBody>
      <dsp:txXfrm>
        <a:off x="838123" y="3710680"/>
        <a:ext cx="2224770" cy="977220"/>
      </dsp:txXfrm>
    </dsp:sp>
    <dsp:sp modelId="{13690886-3F07-4406-B375-8B6D4FA00E01}">
      <dsp:nvSpPr>
        <dsp:cNvPr id="0" name=""/>
        <dsp:cNvSpPr/>
      </dsp:nvSpPr>
      <dsp:spPr>
        <a:xfrm>
          <a:off x="2556162" y="795034"/>
          <a:ext cx="674717" cy="674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2707973" y="795034"/>
        <a:ext cx="371095" cy="507725"/>
      </dsp:txXfrm>
    </dsp:sp>
    <dsp:sp modelId="{55D6F4A9-93EE-487F-BEBB-3FC045C8C8BF}">
      <dsp:nvSpPr>
        <dsp:cNvPr id="0" name=""/>
        <dsp:cNvSpPr/>
      </dsp:nvSpPr>
      <dsp:spPr>
        <a:xfrm>
          <a:off x="2826748" y="2021793"/>
          <a:ext cx="674717" cy="674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2978559" y="2021793"/>
        <a:ext cx="371095" cy="507725"/>
      </dsp:txXfrm>
    </dsp:sp>
    <dsp:sp modelId="{66679C58-E598-49C2-857A-A7DDABB379FB}">
      <dsp:nvSpPr>
        <dsp:cNvPr id="0" name=""/>
        <dsp:cNvSpPr/>
      </dsp:nvSpPr>
      <dsp:spPr>
        <a:xfrm>
          <a:off x="3093296" y="3248552"/>
          <a:ext cx="674717" cy="674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3245107" y="3248552"/>
        <a:ext cx="371095" cy="507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D3AF82-0124-481C-AE4F-1B2982A96BB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381537-A80B-4770-876F-8F83AA04A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6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81537-A80B-4770-876F-8F83AA04A8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7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81537-A80B-4770-876F-8F83AA04A8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27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81537-A80B-4770-876F-8F83AA04A8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82880" indent="-182880">
              <a:buClr>
                <a:srgbClr val="DF7A00"/>
              </a:buClr>
              <a:buFont typeface="Wingdings" panose="05000000000000000000" pitchFamily="2" charset="2"/>
              <a:buChar char="Ø"/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6EC1-8F33-4665-B636-949CE83BA99A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7299-3C36-46FB-AD0E-02308AFA07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0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7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4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8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23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3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6EC1-8F33-4665-B636-949CE83BA99A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7299-3C36-46FB-AD0E-02308AFA07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94" y="533400"/>
            <a:ext cx="8229600" cy="990600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2400" b="0" baseline="0">
                <a:solidFill>
                  <a:srgbClr val="58595B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lang="en-US" sz="2400" b="0" kern="1200" dirty="0" smtClean="0">
                <a:solidFill>
                  <a:srgbClr val="58595B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>
            <a:normAutofit/>
          </a:bodyPr>
          <a:lstStyle>
            <a:lvl1pPr>
              <a:defRPr sz="2400">
                <a:latin typeface="+mj-lt"/>
                <a:ea typeface="MingLiU-ExtB" panose="02020500000000000000" pitchFamily="18" charset="-120"/>
              </a:defRPr>
            </a:lvl1pPr>
            <a:lvl2pPr>
              <a:defRPr sz="2400">
                <a:latin typeface="+mj-lt"/>
                <a:ea typeface="MingLiU-ExtB" panose="02020500000000000000" pitchFamily="18" charset="-120"/>
              </a:defRPr>
            </a:lvl2pPr>
            <a:lvl3pPr>
              <a:defRPr sz="2400">
                <a:latin typeface="+mj-lt"/>
                <a:ea typeface="MingLiU-ExtB" panose="02020500000000000000" pitchFamily="18" charset="-120"/>
              </a:defRPr>
            </a:lvl3pPr>
            <a:lvl4pPr>
              <a:defRPr sz="2400">
                <a:latin typeface="+mj-lt"/>
                <a:ea typeface="MingLiU-ExtB" panose="02020500000000000000" pitchFamily="18" charset="-120"/>
              </a:defRPr>
            </a:lvl4pPr>
            <a:lvl5pPr>
              <a:defRPr sz="2400">
                <a:latin typeface="+mj-lt"/>
                <a:ea typeface="MingLiU-ExtB" panose="02020500000000000000" pitchFamily="18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6EC1-8F33-4665-B636-949CE83BA99A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7299-3C36-46FB-AD0E-02308AFA07D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6EC1-8F33-4665-B636-949CE83BA99A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7299-3C36-46FB-AD0E-02308AFA07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7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4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7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4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E15DBA-1081-4A95-A38C-BBADF69C468A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D21462-AD79-4DA9-8095-72A5A924137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C:\Users\pbaracaldo\Pictures\swoosh_rgb-oran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1194014"/>
            <a:ext cx="4883150" cy="4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baracaldo\Downloads\sun-bird_rg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3939"/>
            <a:ext cx="651095" cy="64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spc="-100" baseline="0">
          <a:solidFill>
            <a:srgbClr val="58595B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DF7A00"/>
        </a:buClr>
        <a:buSzPct val="85000"/>
        <a:buFont typeface="Wingdings" panose="05000000000000000000" pitchFamily="2" charset="2"/>
        <a:buChar char="Ø"/>
        <a:defRPr sz="2400" kern="1200">
          <a:solidFill>
            <a:srgbClr val="58595B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400" kern="1200" baseline="0">
          <a:solidFill>
            <a:srgbClr val="58595B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006A-36D4-453D-AA8F-57E5861BA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14AE-5287-46C4-8AD7-B70FAF913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1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B19F-3B62-EE36-FA5C-3F4A75AE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27" y="470006"/>
            <a:ext cx="8686801" cy="830263"/>
          </a:xfrm>
        </p:spPr>
        <p:txBody>
          <a:bodyPr>
            <a:normAutofit/>
          </a:bodyPr>
          <a:lstStyle/>
          <a:p>
            <a:r>
              <a:rPr lang="en-US" sz="3200" dirty="0"/>
              <a:t>Pasco County Audrey Nelson Award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63F19-9BF2-8410-8F42-80357910D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778" y="3302032"/>
            <a:ext cx="4495800" cy="245410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800" b="1" dirty="0"/>
              <a:t>Cathy Pearson</a:t>
            </a:r>
          </a:p>
          <a:p>
            <a:pPr marL="0" indent="0" algn="ctr">
              <a:buNone/>
            </a:pPr>
            <a:r>
              <a:rPr lang="en-US" sz="1800" dirty="0"/>
              <a:t>Assistant County Administrator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 –</a:t>
            </a:r>
          </a:p>
          <a:p>
            <a:pPr marL="0" indent="0" algn="ctr">
              <a:buNone/>
            </a:pPr>
            <a:r>
              <a:rPr lang="en-US" sz="1800" dirty="0"/>
              <a:t> Public Services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b="1" dirty="0"/>
              <a:t>Mari Thieryung</a:t>
            </a:r>
          </a:p>
          <a:p>
            <a:pPr marL="0" indent="0" algn="ctr">
              <a:buNone/>
            </a:pPr>
            <a:r>
              <a:rPr lang="en-US" sz="1800" dirty="0"/>
              <a:t>Community Development Director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1800" b="1" dirty="0"/>
              <a:t>Hilary Bruno</a:t>
            </a:r>
          </a:p>
          <a:p>
            <a:pPr marL="0" indent="0" algn="ctr">
              <a:buNone/>
            </a:pPr>
            <a:r>
              <a:rPr lang="en-US" sz="1800" dirty="0"/>
              <a:t>Community Development Manager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28880B-DC42-86A5-FF07-5655732B7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791200"/>
            <a:ext cx="2196463" cy="83026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74C84DC-12BE-9DC2-46B3-CF5230D8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92" y="5715793"/>
            <a:ext cx="23955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023667-FD41-3227-11DB-7311171BA1AD}"/>
              </a:ext>
            </a:extLst>
          </p:cNvPr>
          <p:cNvSpPr txBox="1"/>
          <p:nvPr/>
        </p:nvSpPr>
        <p:spPr>
          <a:xfrm>
            <a:off x="1638298" y="2441500"/>
            <a:ext cx="5715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NCDA Legislative Conference</a:t>
            </a:r>
          </a:p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February 6,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DADA04-14E9-1FC9-88C3-DD4373D3D433}"/>
              </a:ext>
            </a:extLst>
          </p:cNvPr>
          <p:cNvSpPr txBox="1"/>
          <p:nvPr/>
        </p:nvSpPr>
        <p:spPr>
          <a:xfrm>
            <a:off x="1072142" y="1813861"/>
            <a:ext cx="6999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58595B"/>
                </a:solidFill>
              </a:rPr>
              <a:t>Urgent Care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85236-2F2F-4B15-CAD5-9D82A99CC3EA}"/>
              </a:ext>
            </a:extLst>
          </p:cNvPr>
          <p:cNvSpPr txBox="1"/>
          <p:nvPr/>
        </p:nvSpPr>
        <p:spPr>
          <a:xfrm>
            <a:off x="5257800" y="34290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Tracey Kaly</a:t>
            </a:r>
          </a:p>
          <a:p>
            <a:pPr algn="ctr"/>
            <a:r>
              <a:rPr lang="en-US" dirty="0"/>
              <a:t>Director of Operations BayCare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John Learn</a:t>
            </a:r>
          </a:p>
          <a:p>
            <a:pPr algn="ctr"/>
            <a:r>
              <a:rPr lang="en-US" dirty="0"/>
              <a:t> Manager, Federal Government Relations</a:t>
            </a:r>
          </a:p>
          <a:p>
            <a:pPr algn="ctr"/>
            <a:r>
              <a:rPr lang="en-US" dirty="0"/>
              <a:t>BayCare</a:t>
            </a:r>
          </a:p>
        </p:txBody>
      </p:sp>
    </p:spTree>
    <p:extLst>
      <p:ext uri="{BB962C8B-B14F-4D97-AF65-F5344CB8AC3E}">
        <p14:creationId xmlns:p14="http://schemas.microsoft.com/office/powerpoint/2010/main" val="25322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46B5-E185-1D7B-1B16-F09C21BA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Collaboration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5D0C7-6B5C-89C3-4976-D656653D3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>
            <a:normAutofit/>
          </a:bodyPr>
          <a:lstStyle/>
          <a:p>
            <a:r>
              <a:rPr lang="en-US" dirty="0"/>
              <a:t>Stakeholders:</a:t>
            </a:r>
          </a:p>
          <a:p>
            <a:pPr lvl="1"/>
            <a:r>
              <a:rPr lang="en-US" dirty="0"/>
              <a:t>Law enforcement</a:t>
            </a:r>
          </a:p>
          <a:p>
            <a:pPr lvl="1"/>
            <a:r>
              <a:rPr lang="en-US" dirty="0"/>
              <a:t>Department of Health</a:t>
            </a:r>
          </a:p>
          <a:p>
            <a:pPr lvl="1"/>
            <a:r>
              <a:rPr lang="en-US" dirty="0"/>
              <a:t>County Representatives</a:t>
            </a:r>
          </a:p>
          <a:p>
            <a:pPr lvl="1"/>
            <a:r>
              <a:rPr lang="en-US" dirty="0"/>
              <a:t>Opioid Task Force</a:t>
            </a:r>
          </a:p>
          <a:p>
            <a:pPr lvl="1"/>
            <a:r>
              <a:rPr lang="en-US" dirty="0"/>
              <a:t>MH and SA Practitioners</a:t>
            </a:r>
          </a:p>
          <a:p>
            <a:pPr lvl="1"/>
            <a:r>
              <a:rPr lang="en-US" dirty="0"/>
              <a:t>Individuals with lived experience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D71C0B8-E6A6-10A3-2DC2-4D80CCA119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793353"/>
              </p:ext>
            </p:extLst>
          </p:nvPr>
        </p:nvGraphicFramePr>
        <p:xfrm>
          <a:off x="457200" y="1673352"/>
          <a:ext cx="4038600" cy="471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50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8495-42B4-B417-2135-C6CBF0FB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 Release</a:t>
            </a:r>
          </a:p>
        </p:txBody>
      </p:sp>
      <p:pic>
        <p:nvPicPr>
          <p:cNvPr id="5" name="Content Placeholder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15EAE1A6-5D78-4C67-F49A-3276BBABB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949" y="1600200"/>
            <a:ext cx="416810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5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36E0E3F-7851-4A36-BF91-E60E2BF56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494"/>
            <a:ext cx="9144000" cy="42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F8A2CF-41E3-494E-89FD-6596B55D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6335"/>
            <a:ext cx="5943600" cy="990600"/>
          </a:xfrm>
        </p:spPr>
        <p:txBody>
          <a:bodyPr>
            <a:normAutofit/>
          </a:bodyPr>
          <a:lstStyle/>
          <a:p>
            <a:r>
              <a:rPr lang="en-US" sz="3600" b="1" dirty="0"/>
              <a:t>Mission Statement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3AA679-7DD7-4C71-8DEC-7808775B8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667000"/>
            <a:ext cx="6183342" cy="1214889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i="1" dirty="0">
                <a:latin typeface="Georgia" panose="02040502050405020303" pitchFamily="18" charset="0"/>
              </a:rPr>
              <a:t>Improving the lives of Pasco’s citizens through homeless initiatives, neighborhood revitalization, affordable housing and community partnerships using state and federal funding. </a:t>
            </a:r>
          </a:p>
          <a:p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6AA24CB-8836-7521-1F57-86F447CB35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1" y="220232"/>
            <a:ext cx="4190999" cy="3513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446D51-4C36-A797-2922-8031D75BC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92" y="4024885"/>
            <a:ext cx="3291957" cy="12148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A67C96-D1C7-6A3E-798B-7B18824FAC9B}"/>
              </a:ext>
            </a:extLst>
          </p:cNvPr>
          <p:cNvSpPr txBox="1"/>
          <p:nvPr/>
        </p:nvSpPr>
        <p:spPr>
          <a:xfrm>
            <a:off x="1143000" y="5562600"/>
            <a:ext cx="6183342" cy="9233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BayCare Health System will improve the health of all we serve through community-owned services that set the standard for high-quality, compassionate care.</a:t>
            </a:r>
          </a:p>
        </p:txBody>
      </p:sp>
    </p:spTree>
    <p:extLst>
      <p:ext uri="{BB962C8B-B14F-4D97-AF65-F5344CB8AC3E}">
        <p14:creationId xmlns:p14="http://schemas.microsoft.com/office/powerpoint/2010/main" val="165217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DBFA30-4214-4CE0-8816-CE311C90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/>
              <a:t>About Pasco County, FL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B8A260-CE19-43A0-854D-0F6C64C8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73" y="2133600"/>
            <a:ext cx="5791200" cy="35814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1800" dirty="0"/>
              <a:t>Population – 660,000 (just over 247,000 households)</a:t>
            </a:r>
          </a:p>
          <a:p>
            <a:r>
              <a:rPr lang="en-US" sz="1800" dirty="0"/>
              <a:t> Location – north of Tampa, FL on the Gulf of Mexico</a:t>
            </a:r>
          </a:p>
          <a:p>
            <a:r>
              <a:rPr lang="en-US" sz="1800" dirty="0"/>
              <a:t> Square Miles – 747 </a:t>
            </a:r>
          </a:p>
          <a:p>
            <a:r>
              <a:rPr lang="en-US" sz="1800" dirty="0"/>
              <a:t> Owner-occupied/rental housing – 75/25%</a:t>
            </a:r>
          </a:p>
          <a:p>
            <a:r>
              <a:rPr lang="en-US" sz="1800" dirty="0"/>
              <a:t> LMI – 40% LMI, 48% Cost Burdened</a:t>
            </a:r>
          </a:p>
          <a:p>
            <a:r>
              <a:rPr lang="en-US" sz="1800" dirty="0"/>
              <a:t> CDBG - $3.1 million</a:t>
            </a:r>
          </a:p>
          <a:p>
            <a:r>
              <a:rPr lang="en-US" sz="1800" dirty="0"/>
              <a:t> HOME - $1.1 million</a:t>
            </a:r>
          </a:p>
          <a:p>
            <a:r>
              <a:rPr lang="en-US" sz="1800" dirty="0"/>
              <a:t> ESG - $272,000</a:t>
            </a:r>
          </a:p>
          <a:p>
            <a:r>
              <a:rPr lang="en-US" sz="1800" dirty="0"/>
              <a:t> ESG-RUSH - $834,000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Pasco County, Florida - Wikipedia">
            <a:extLst>
              <a:ext uri="{FF2B5EF4-FFF2-40B4-BE49-F238E27FC236}">
                <a16:creationId xmlns:a16="http://schemas.microsoft.com/office/drawing/2014/main" id="{4CFD3A55-A199-4A4D-9941-0FB795502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29" y="1600200"/>
            <a:ext cx="428147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7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b="1" dirty="0"/>
              <a:t>The Need</a:t>
            </a: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A3D330F3-9228-483D-FF06-6B7C6C036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87100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086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EEA5-06A3-7D2B-84AD-FB2CB8E6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National Objective</a:t>
            </a:r>
          </a:p>
        </p:txBody>
      </p:sp>
      <p:pic>
        <p:nvPicPr>
          <p:cNvPr id="6" name="Picture 5" descr="A picture containing text, person, outdoor&#10;&#10;AI-generated content may be incorrect.">
            <a:extLst>
              <a:ext uri="{FF2B5EF4-FFF2-40B4-BE49-F238E27FC236}">
                <a16:creationId xmlns:a16="http://schemas.microsoft.com/office/drawing/2014/main" id="{AFC05AE8-7003-654A-20C0-6987C6D7F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43200"/>
            <a:ext cx="4038600" cy="269576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AF5A-EA8B-55ED-7E02-4245CEBC6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2" y="1524000"/>
            <a:ext cx="7010398" cy="4718304"/>
          </a:xfrm>
        </p:spPr>
        <p:txBody>
          <a:bodyPr>
            <a:normAutofit/>
          </a:bodyPr>
          <a:lstStyle/>
          <a:p>
            <a:r>
              <a:rPr lang="en-US" dirty="0"/>
              <a:t>This activity meets the National Objective of benefiting low- and moderate- income persons.</a:t>
            </a:r>
          </a:p>
        </p:txBody>
      </p:sp>
    </p:spTree>
    <p:extLst>
      <p:ext uri="{BB962C8B-B14F-4D97-AF65-F5344CB8AC3E}">
        <p14:creationId xmlns:p14="http://schemas.microsoft.com/office/powerpoint/2010/main" val="310365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6066-FD45-A7BF-A44B-321C49D4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Project Costs: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2DAC1-1FEA-B43B-3E09-A0298FE601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Infrastructure and Renovations:</a:t>
            </a:r>
          </a:p>
          <a:p>
            <a:pPr lvl="1"/>
            <a:r>
              <a:rPr lang="en-US" dirty="0"/>
              <a:t>CDBG		$1,469,927</a:t>
            </a:r>
          </a:p>
          <a:p>
            <a:pPr lvl="1"/>
            <a:r>
              <a:rPr lang="en-US" dirty="0"/>
              <a:t>Opioid Treatment, Prevention and Recovery Fund</a:t>
            </a:r>
          </a:p>
          <a:p>
            <a:pPr marL="274320" lvl="1" indent="0">
              <a:buNone/>
            </a:pPr>
            <a:r>
              <a:rPr lang="en-US" dirty="0"/>
              <a:t>         $484,753</a:t>
            </a:r>
          </a:p>
          <a:p>
            <a:endParaRPr lang="en-US" dirty="0"/>
          </a:p>
          <a:p>
            <a:r>
              <a:rPr lang="en-US" dirty="0"/>
              <a:t>TOTAL: $1,954,690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F6B4B-EC32-CF9F-2232-3B684D6C81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Operations*:</a:t>
            </a:r>
          </a:p>
          <a:p>
            <a:pPr lvl="1"/>
            <a:r>
              <a:rPr lang="en-US" dirty="0"/>
              <a:t>Opioid Treatment, Prevention and Recovery Fund</a:t>
            </a:r>
          </a:p>
          <a:p>
            <a:pPr marL="274320" lvl="1" indent="0">
              <a:buNone/>
            </a:pPr>
            <a:r>
              <a:rPr lang="en-US" dirty="0"/>
              <a:t>           $3,086,783</a:t>
            </a:r>
          </a:p>
          <a:p>
            <a:pPr lvl="1"/>
            <a:r>
              <a:rPr lang="en-US" dirty="0"/>
              <a:t>HHS Certified Community Behavioral Health Center</a:t>
            </a:r>
          </a:p>
          <a:p>
            <a:pPr marL="548640" lvl="2" indent="0">
              <a:buNone/>
            </a:pPr>
            <a:r>
              <a:rPr lang="en-US" dirty="0"/>
              <a:t>         $3,994,609</a:t>
            </a:r>
          </a:p>
          <a:p>
            <a:pPr marL="548640" lvl="2" indent="0">
              <a:buNone/>
            </a:pPr>
            <a:endParaRPr lang="en-US" dirty="0"/>
          </a:p>
          <a:p>
            <a:pPr marL="548640" lvl="2" indent="0">
              <a:buNone/>
            </a:pPr>
            <a:r>
              <a:rPr lang="en-US" dirty="0"/>
              <a:t>*supporting operations years 1-4 =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67337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DA0A-ED8E-28D5-EDB1-57D08830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Description: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2BA253C-988A-417B-A097-85A8C10E2F9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4488437"/>
              </p:ext>
            </p:extLst>
          </p:nvPr>
        </p:nvGraphicFramePr>
        <p:xfrm>
          <a:off x="4648200" y="1673352"/>
          <a:ext cx="4038600" cy="471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Content Placeholder 13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3C300BBC-AF21-7800-22D3-FDBABB6818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7523"/>
            <a:ext cx="3733800" cy="2488948"/>
          </a:xfrm>
        </p:spPr>
      </p:pic>
      <p:pic>
        <p:nvPicPr>
          <p:cNvPr id="16" name="Picture 15" descr="A picture containing indoor, ceiling, wall, floor">
            <a:extLst>
              <a:ext uri="{FF2B5EF4-FFF2-40B4-BE49-F238E27FC236}">
                <a16:creationId xmlns:a16="http://schemas.microsoft.com/office/drawing/2014/main" id="{59B5373A-135F-5B16-7914-325C1C4745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49537"/>
            <a:ext cx="37338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0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4848-19A4-5A33-9088-C121D487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Local Impact (opened February 2025)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42E7F21-F206-2387-7A32-028C9E874CB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0039516"/>
              </p:ext>
            </p:extLst>
          </p:nvPr>
        </p:nvGraphicFramePr>
        <p:xfrm>
          <a:off x="4648200" y="1673352"/>
          <a:ext cx="4038600" cy="471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Content Placeholder 12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27A23404-0B17-B637-A25D-A96A409778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6197"/>
            <a:ext cx="4038600" cy="2692105"/>
          </a:xfrm>
        </p:spPr>
      </p:pic>
    </p:spTree>
    <p:extLst>
      <p:ext uri="{BB962C8B-B14F-4D97-AF65-F5344CB8AC3E}">
        <p14:creationId xmlns:p14="http://schemas.microsoft.com/office/powerpoint/2010/main" val="215584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01993-5D21-3AE8-1F48-623C99235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Innovation: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89E59B-9B92-942B-4472-549B426DA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0625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9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SVP">
  <a:themeElements>
    <a:clrScheme name="OSVP Colors">
      <a:dk1>
        <a:srgbClr val="58595B"/>
      </a:dk1>
      <a:lt1>
        <a:srgbClr val="F8F8F8"/>
      </a:lt1>
      <a:dk2>
        <a:srgbClr val="F8F8F8"/>
      </a:dk2>
      <a:lt2>
        <a:srgbClr val="F3F2DC"/>
      </a:lt2>
      <a:accent1>
        <a:srgbClr val="58595B"/>
      </a:accent1>
      <a:accent2>
        <a:srgbClr val="002395"/>
      </a:accent2>
      <a:accent3>
        <a:srgbClr val="69961A"/>
      </a:accent3>
      <a:accent4>
        <a:srgbClr val="F2BC49"/>
      </a:accent4>
      <a:accent5>
        <a:srgbClr val="808DA0"/>
      </a:accent5>
      <a:accent6>
        <a:srgbClr val="DF7A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14435</TotalTime>
  <Words>648</Words>
  <Application>Microsoft Office PowerPoint</Application>
  <PresentationFormat>On-screen Show (4:3)</PresentationFormat>
  <Paragraphs>95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Wingdings</vt:lpstr>
      <vt:lpstr>1_OSVP</vt:lpstr>
      <vt:lpstr>2_Office Theme</vt:lpstr>
      <vt:lpstr>Pasco County Audrey Nelson Award 2026</vt:lpstr>
      <vt:lpstr>Mission Statement</vt:lpstr>
      <vt:lpstr>About Pasco County, FL</vt:lpstr>
      <vt:lpstr>The Need</vt:lpstr>
      <vt:lpstr>National Objective</vt:lpstr>
      <vt:lpstr>Total Project Costs:</vt:lpstr>
      <vt:lpstr>Description:</vt:lpstr>
      <vt:lpstr>Local Impact (opened February 2025)</vt:lpstr>
      <vt:lpstr>Innovation:</vt:lpstr>
      <vt:lpstr>Collaboration</vt:lpstr>
      <vt:lpstr>Press Release</vt:lpstr>
      <vt:lpstr>PowerPoint Presentation</vt:lpstr>
    </vt:vector>
  </TitlesOfParts>
  <Company>Pasco County BOCC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N. French</dc:creator>
  <cp:lastModifiedBy>Hilary L. Bruno</cp:lastModifiedBy>
  <cp:revision>37</cp:revision>
  <dcterms:created xsi:type="dcterms:W3CDTF">2020-12-15T16:31:32Z</dcterms:created>
  <dcterms:modified xsi:type="dcterms:W3CDTF">2026-01-29T21:46:08Z</dcterms:modified>
</cp:coreProperties>
</file>